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827" r:id="rId1"/>
  </p:sldMasterIdLst>
  <p:notesMasterIdLst>
    <p:notesMasterId r:id="rId62"/>
  </p:notesMasterIdLst>
  <p:sldIdLst>
    <p:sldId id="317" r:id="rId2"/>
    <p:sldId id="256" r:id="rId3"/>
    <p:sldId id="318" r:id="rId4"/>
    <p:sldId id="257" r:id="rId5"/>
    <p:sldId id="259" r:id="rId6"/>
    <p:sldId id="258" r:id="rId7"/>
    <p:sldId id="267" r:id="rId8"/>
    <p:sldId id="268" r:id="rId9"/>
    <p:sldId id="306" r:id="rId10"/>
    <p:sldId id="269" r:id="rId11"/>
    <p:sldId id="270" r:id="rId12"/>
    <p:sldId id="271" r:id="rId13"/>
    <p:sldId id="308" r:id="rId14"/>
    <p:sldId id="272" r:id="rId15"/>
    <p:sldId id="273" r:id="rId16"/>
    <p:sldId id="307" r:id="rId17"/>
    <p:sldId id="274" r:id="rId18"/>
    <p:sldId id="276" r:id="rId19"/>
    <p:sldId id="277" r:id="rId20"/>
    <p:sldId id="278" r:id="rId21"/>
    <p:sldId id="309" r:id="rId22"/>
    <p:sldId id="310" r:id="rId23"/>
    <p:sldId id="283" r:id="rId24"/>
    <p:sldId id="281" r:id="rId25"/>
    <p:sldId id="282" r:id="rId26"/>
    <p:sldId id="311" r:id="rId27"/>
    <p:sldId id="284" r:id="rId28"/>
    <p:sldId id="260" r:id="rId29"/>
    <p:sldId id="285" r:id="rId30"/>
    <p:sldId id="287" r:id="rId31"/>
    <p:sldId id="286" r:id="rId32"/>
    <p:sldId id="288" r:id="rId33"/>
    <p:sldId id="290" r:id="rId34"/>
    <p:sldId id="291" r:id="rId35"/>
    <p:sldId id="312" r:id="rId36"/>
    <p:sldId id="292" r:id="rId37"/>
    <p:sldId id="261" r:id="rId38"/>
    <p:sldId id="293" r:id="rId39"/>
    <p:sldId id="294" r:id="rId40"/>
    <p:sldId id="280" r:id="rId41"/>
    <p:sldId id="316" r:id="rId42"/>
    <p:sldId id="262" r:id="rId43"/>
    <p:sldId id="313" r:id="rId44"/>
    <p:sldId id="314" r:id="rId45"/>
    <p:sldId id="263" r:id="rId46"/>
    <p:sldId id="295" r:id="rId47"/>
    <p:sldId id="264" r:id="rId48"/>
    <p:sldId id="265" r:id="rId49"/>
    <p:sldId id="296" r:id="rId50"/>
    <p:sldId id="266" r:id="rId51"/>
    <p:sldId id="297" r:id="rId52"/>
    <p:sldId id="298" r:id="rId53"/>
    <p:sldId id="302" r:id="rId54"/>
    <p:sldId id="303" r:id="rId55"/>
    <p:sldId id="299" r:id="rId56"/>
    <p:sldId id="300" r:id="rId57"/>
    <p:sldId id="301" r:id="rId58"/>
    <p:sldId id="304" r:id="rId59"/>
    <p:sldId id="305" r:id="rId60"/>
    <p:sldId id="31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an xiaoyun" initials="dx" lastIdx="2" clrIdx="0">
    <p:extLst>
      <p:ext uri="{19B8F6BF-5375-455C-9EA6-DF929625EA0E}">
        <p15:presenceInfo xmlns:p15="http://schemas.microsoft.com/office/powerpoint/2012/main" userId="5364a2a1c6b805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843" autoAdjust="0"/>
  </p:normalViewPr>
  <p:slideViewPr>
    <p:cSldViewPr snapToGrid="0">
      <p:cViewPr varScale="1">
        <p:scale>
          <a:sx n="79" d="100"/>
          <a:sy n="79" d="100"/>
        </p:scale>
        <p:origin x="174" y="96"/>
      </p:cViewPr>
      <p:guideLst/>
    </p:cSldViewPr>
  </p:slideViewPr>
  <p:notesTextViewPr>
    <p:cViewPr>
      <p:scale>
        <a:sx n="3" d="2"/>
        <a:sy n="3" d="2"/>
      </p:scale>
      <p:origin x="0" y="0"/>
    </p:cViewPr>
  </p:notesTextViewPr>
  <p:notesViewPr>
    <p:cSldViewPr snapToGrid="0">
      <p:cViewPr varScale="1">
        <p:scale>
          <a:sx n="81" d="100"/>
          <a:sy n="81" d="100"/>
        </p:scale>
        <p:origin x="205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586E09-B818-46FB-BDFD-412281B6AC96}" type="datetimeFigureOut">
              <a:rPr lang="en-US" smtClean="0"/>
              <a:t>5/26/2018</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BFBBB-AE2D-420C-ABE5-35D8DFE7B422}" type="slidenum">
              <a:rPr lang="en-US" smtClean="0"/>
              <a:t>‹#›</a:t>
            </a:fld>
            <a:endParaRPr lang="en-US"/>
          </a:p>
        </p:txBody>
      </p:sp>
    </p:spTree>
    <p:extLst>
      <p:ext uri="{BB962C8B-B14F-4D97-AF65-F5344CB8AC3E}">
        <p14:creationId xmlns:p14="http://schemas.microsoft.com/office/powerpoint/2010/main" val="2561984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3401779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眼球追踪技术被大部分</a:t>
            </a:r>
            <a:r>
              <a:rPr lang="en-US" sz="1200" kern="1200" dirty="0">
                <a:solidFill>
                  <a:schemeClr val="tx1"/>
                </a:solidFill>
                <a:effectLst/>
                <a:latin typeface="+mn-lt"/>
                <a:ea typeface="+mn-ea"/>
                <a:cs typeface="+mn-cs"/>
              </a:rPr>
              <a:t>VR</a:t>
            </a:r>
            <a:r>
              <a:rPr lang="zh-CN" altLang="en-US" sz="1200" kern="1200" dirty="0">
                <a:solidFill>
                  <a:schemeClr val="tx1"/>
                </a:solidFill>
                <a:effectLst/>
                <a:latin typeface="+mn-lt"/>
                <a:ea typeface="+mn-ea"/>
                <a:cs typeface="+mn-cs"/>
              </a:rPr>
              <a:t>从业者认为将成为解决虚拟现实头盔眩晕病问题的一个重要技术突破</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语音识别的识别率还是不高，只能作为辅助操作工具，使用语音控制，用户和他正在观察的世界互不干扰。用户和</a:t>
            </a:r>
            <a:r>
              <a:rPr lang="en-US" sz="1200" kern="1200" dirty="0">
                <a:solidFill>
                  <a:schemeClr val="tx1"/>
                </a:solidFill>
                <a:effectLst/>
                <a:latin typeface="+mn-lt"/>
                <a:ea typeface="+mn-ea"/>
                <a:cs typeface="+mn-cs"/>
              </a:rPr>
              <a:t>VR</a:t>
            </a:r>
            <a:r>
              <a:rPr lang="zh-CN" altLang="en-US" sz="1200" kern="1200" dirty="0">
                <a:solidFill>
                  <a:schemeClr val="tx1"/>
                </a:solidFill>
                <a:effectLst/>
                <a:latin typeface="+mn-lt"/>
                <a:ea typeface="+mn-ea"/>
                <a:cs typeface="+mn-cs"/>
              </a:rPr>
              <a:t>世界进行语音交互，会更加自然，而且用户不需要移动头部和寻找它们，在任何方位任何角落都能实现交流</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全身</a:t>
            </a:r>
            <a:r>
              <a:rPr lang="en-US" sz="1200" kern="1200" dirty="0">
                <a:solidFill>
                  <a:schemeClr val="tx1"/>
                </a:solidFill>
                <a:effectLst/>
                <a:latin typeface="+mn-lt"/>
                <a:ea typeface="+mn-ea"/>
                <a:cs typeface="+mn-cs"/>
              </a:rPr>
              <a:t>VR</a:t>
            </a:r>
            <a:r>
              <a:rPr lang="zh-CN" altLang="en-US" sz="1200" kern="1200" dirty="0">
                <a:solidFill>
                  <a:schemeClr val="tx1"/>
                </a:solidFill>
                <a:effectLst/>
                <a:latin typeface="+mn-lt"/>
                <a:ea typeface="+mn-ea"/>
                <a:cs typeface="+mn-cs"/>
              </a:rPr>
              <a:t>套装</a:t>
            </a:r>
            <a:r>
              <a:rPr lang="en-US" sz="1200" kern="1200" dirty="0" err="1">
                <a:solidFill>
                  <a:schemeClr val="tx1"/>
                </a:solidFill>
                <a:effectLst/>
                <a:latin typeface="+mn-lt"/>
                <a:ea typeface="+mn-ea"/>
                <a:cs typeface="+mn-cs"/>
              </a:rPr>
              <a:t>Teslasuit</a:t>
            </a:r>
            <a:r>
              <a:rPr lang="zh-CN" altLang="en-US" sz="1200" kern="1200" dirty="0">
                <a:solidFill>
                  <a:schemeClr val="tx1"/>
                </a:solidFill>
                <a:effectLst/>
                <a:latin typeface="+mn-lt"/>
                <a:ea typeface="+mn-ea"/>
                <a:cs typeface="+mn-cs"/>
              </a:rPr>
              <a:t>，戴上这套装备，可以切身感觉到虚拟现实环境的变化，比如可感受到微风的吹佛，甚至是射击游戏中还能感受到中弹的感觉</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温度传感器、光敏传感器、压力传感器、视觉传感器</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把虚拟世界构建在物理世界之上，让使用者能够感觉到周围的物体并使用真实的道具，比如手提灯、剑、枪等</a:t>
            </a:r>
            <a:endParaRPr lang="en-US" dirty="0"/>
          </a:p>
          <a:p>
            <a:endParaRPr lang="en-US" dirty="0"/>
          </a:p>
        </p:txBody>
      </p:sp>
      <p:sp>
        <p:nvSpPr>
          <p:cNvPr id="4" name="灯片编号占位符 3"/>
          <p:cNvSpPr>
            <a:spLocks noGrp="1"/>
          </p:cNvSpPr>
          <p:nvPr>
            <p:ph type="sldNum" sz="quarter" idx="10"/>
          </p:nvPr>
        </p:nvSpPr>
        <p:spPr/>
        <p:txBody>
          <a:bodyPr/>
          <a:lstStyle/>
          <a:p>
            <a:fld id="{895BFBBB-AE2D-420C-ABE5-35D8DFE7B422}" type="slidenum">
              <a:rPr lang="en-US" smtClean="0"/>
              <a:t>22</a:t>
            </a:fld>
            <a:endParaRPr lang="en-US"/>
          </a:p>
        </p:txBody>
      </p:sp>
    </p:spTree>
    <p:extLst>
      <p:ext uri="{BB962C8B-B14F-4D97-AF65-F5344CB8AC3E}">
        <p14:creationId xmlns:p14="http://schemas.microsoft.com/office/powerpoint/2010/main" val="3309363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在用户交互方面，为了使用</a:t>
            </a:r>
            <a:r>
              <a:rPr lang="en-US" dirty="0"/>
              <a:t>Google Cardboard</a:t>
            </a:r>
            <a:r>
              <a:rPr lang="zh-CN" altLang="en-US" dirty="0"/>
              <a:t>作为工具观看多媒体展品，交互方式尤其重要，特别是想要和现实的展览接近的话交互方式必须遵循尽可能自然的交互方式，通过对</a:t>
            </a:r>
            <a:r>
              <a:rPr lang="en-US" dirty="0"/>
              <a:t>Google Cardboard</a:t>
            </a:r>
            <a:r>
              <a:rPr lang="zh-CN" altLang="en-US" dirty="0"/>
              <a:t>的硬件条件分析，采用了利用用户视线方向的方式进行交互，在第一视角下，虚拟世界中的用户自动朝视线防线前进，当进入障碍物附近的一定范围内时，停止，此时用户可以驻足观看画作或者通过改变视线方向来转换移动方向</a:t>
            </a:r>
            <a:endParaRPr lang="en-US" dirty="0"/>
          </a:p>
        </p:txBody>
      </p:sp>
      <p:sp>
        <p:nvSpPr>
          <p:cNvPr id="4" name="灯片编号占位符 3"/>
          <p:cNvSpPr>
            <a:spLocks noGrp="1"/>
          </p:cNvSpPr>
          <p:nvPr>
            <p:ph type="sldNum" sz="quarter" idx="10"/>
          </p:nvPr>
        </p:nvSpPr>
        <p:spPr/>
        <p:txBody>
          <a:bodyPr/>
          <a:lstStyle/>
          <a:p>
            <a:fld id="{895BFBBB-AE2D-420C-ABE5-35D8DFE7B422}" type="slidenum">
              <a:rPr lang="en-US" smtClean="0"/>
              <a:t>23</a:t>
            </a:fld>
            <a:endParaRPr lang="en-US"/>
          </a:p>
        </p:txBody>
      </p:sp>
    </p:spTree>
    <p:extLst>
      <p:ext uri="{BB962C8B-B14F-4D97-AF65-F5344CB8AC3E}">
        <p14:creationId xmlns:p14="http://schemas.microsoft.com/office/powerpoint/2010/main" val="106842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借助虚拟现实技术，设计师可以按照自己的创意去搭建虚拟展示空间，用户可以以任意角度观察作品，主办方没有时空限制，可以随时更新展示内容，现在，智能手机已经普及并变成我们的日常生活必需品，通过智能手机可以很便捷的使用各种应用，利用</a:t>
            </a:r>
            <a:r>
              <a:rPr lang="en-US" sz="1200" kern="1200" dirty="0">
                <a:solidFill>
                  <a:schemeClr val="tx1"/>
                </a:solidFill>
                <a:effectLst/>
                <a:latin typeface="+mn-lt"/>
                <a:ea typeface="+mn-ea"/>
                <a:cs typeface="+mn-cs"/>
              </a:rPr>
              <a:t>Google Cardboard</a:t>
            </a:r>
            <a:r>
              <a:rPr lang="zh-CN" altLang="en-US" sz="1200" kern="1200" dirty="0">
                <a:solidFill>
                  <a:schemeClr val="tx1"/>
                </a:solidFill>
                <a:effectLst/>
                <a:latin typeface="+mn-lt"/>
                <a:ea typeface="+mn-ea"/>
                <a:cs typeface="+mn-cs"/>
              </a:rPr>
              <a:t>和智能手机，可以让热衷于艺术品鉴赏的人随时随地的参观艺术展，本研究分析了影响用户体验感和沉浸感的因素，探索新媒体艺术中虚拟现实艺术对展示活动中展示环境的设计，能更好的体现科学技术和艺术的完美结合。并根据现有条件提出了提高用户体验感和沉浸感的方法。</a:t>
            </a:r>
            <a:endParaRPr lang="en-US" dirty="0"/>
          </a:p>
        </p:txBody>
      </p:sp>
      <p:sp>
        <p:nvSpPr>
          <p:cNvPr id="4" name="灯片编号占位符 3"/>
          <p:cNvSpPr>
            <a:spLocks noGrp="1"/>
          </p:cNvSpPr>
          <p:nvPr>
            <p:ph type="sldNum" sz="quarter" idx="10"/>
          </p:nvPr>
        </p:nvSpPr>
        <p:spPr/>
        <p:txBody>
          <a:bodyPr/>
          <a:lstStyle/>
          <a:p>
            <a:fld id="{895BFBBB-AE2D-420C-ABE5-35D8DFE7B422}" type="slidenum">
              <a:rPr lang="en-US" smtClean="0"/>
              <a:t>27</a:t>
            </a:fld>
            <a:endParaRPr lang="en-US"/>
          </a:p>
        </p:txBody>
      </p:sp>
    </p:spTree>
    <p:extLst>
      <p:ext uri="{BB962C8B-B14F-4D97-AF65-F5344CB8AC3E}">
        <p14:creationId xmlns:p14="http://schemas.microsoft.com/office/powerpoint/2010/main" val="2054762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本章从增强现实应用的特点、产品设计与实现技术等方面做了较为详细的分析。 这两款</a:t>
            </a:r>
            <a:r>
              <a:rPr lang="en-US"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游戏使得用户通过简单便携的移动终端扫描即可将平面化的图片“跃然纸上”，多种互动形式也激发了学习者的兴趣，使其在与立体化“伙伴”交流互动中学习知识，认识世界。突破纸质书的局限性，促进知识的获取和吸收，提高教学互动效果，与寓教于乐的理念相契合，提高学生的动手能力，认物和辨识颜色的能力。</a:t>
            </a:r>
            <a:endParaRPr lang="en-US" dirty="0"/>
          </a:p>
        </p:txBody>
      </p:sp>
      <p:sp>
        <p:nvSpPr>
          <p:cNvPr id="4" name="灯片编号占位符 3"/>
          <p:cNvSpPr>
            <a:spLocks noGrp="1"/>
          </p:cNvSpPr>
          <p:nvPr>
            <p:ph type="sldNum" sz="quarter" idx="10"/>
          </p:nvPr>
        </p:nvSpPr>
        <p:spPr/>
        <p:txBody>
          <a:bodyPr/>
          <a:lstStyle/>
          <a:p>
            <a:fld id="{895BFBBB-AE2D-420C-ABE5-35D8DFE7B422}" type="slidenum">
              <a:rPr lang="en-US" smtClean="0"/>
              <a:t>28</a:t>
            </a:fld>
            <a:endParaRPr lang="en-US"/>
          </a:p>
        </p:txBody>
      </p:sp>
    </p:spTree>
    <p:extLst>
      <p:ext uri="{BB962C8B-B14F-4D97-AF65-F5344CB8AC3E}">
        <p14:creationId xmlns:p14="http://schemas.microsoft.com/office/powerpoint/2010/main" val="721058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技术是将虚拟的形象和现实结合起来，互动应该是</a:t>
            </a:r>
            <a:r>
              <a:rPr lang="en-US"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的主要侧重点，但实际上由于智能眼镜没有正式的上市，</a:t>
            </a:r>
            <a:r>
              <a:rPr lang="en-US"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技术仍然停留在移动设备的屏幕上，这样造成了很多</a:t>
            </a:r>
            <a:r>
              <a:rPr lang="en-US"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技术很多是作为一种噱头，目前</a:t>
            </a:r>
            <a:r>
              <a:rPr lang="en-US"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应用还是以接受式视觉体验为主，涂色类</a:t>
            </a:r>
            <a:r>
              <a:rPr lang="en-US"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产品是当前</a:t>
            </a:r>
            <a:r>
              <a:rPr lang="en-US"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市场上少数的成功的产品，其有以下特点：娱乐互动性高；可独立应用也可作为系统的一部分，相对传统游戏投入较少；不同领域之间需要协作，贴图</a:t>
            </a:r>
            <a:r>
              <a:rPr lang="en-US" sz="1200" kern="1200" dirty="0">
                <a:solidFill>
                  <a:schemeClr val="tx1"/>
                </a:solidFill>
                <a:effectLst/>
                <a:latin typeface="+mn-lt"/>
                <a:ea typeface="+mn-ea"/>
                <a:cs typeface="+mn-cs"/>
              </a:rPr>
              <a:t>UV</a:t>
            </a:r>
            <a:r>
              <a:rPr lang="zh-CN" altLang="en-US" sz="1200" kern="1200" dirty="0">
                <a:solidFill>
                  <a:schemeClr val="tx1"/>
                </a:solidFill>
                <a:effectLst/>
                <a:latin typeface="+mn-lt"/>
                <a:ea typeface="+mn-ea"/>
                <a:cs typeface="+mn-cs"/>
              </a:rPr>
              <a:t>匹配计算要求较高。涂色类</a:t>
            </a:r>
            <a:r>
              <a:rPr lang="en-US" sz="1200" kern="1200" dirty="0">
                <a:solidFill>
                  <a:schemeClr val="tx1"/>
                </a:solidFill>
                <a:effectLst/>
                <a:latin typeface="+mn-lt"/>
                <a:ea typeface="+mn-ea"/>
                <a:cs typeface="+mn-cs"/>
              </a:rPr>
              <a:t>AR </a:t>
            </a:r>
            <a:r>
              <a:rPr lang="zh-CN" altLang="en-US" sz="1200" kern="1200" dirty="0">
                <a:solidFill>
                  <a:schemeClr val="tx1"/>
                </a:solidFill>
                <a:effectLst/>
                <a:latin typeface="+mn-lt"/>
                <a:ea typeface="+mn-ea"/>
                <a:cs typeface="+mn-cs"/>
              </a:rPr>
              <a:t>的两种表现方式：</a:t>
            </a:r>
            <a:r>
              <a:rPr lang="en-US"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，实时渲染模型贴图内容；</a:t>
            </a:r>
            <a:r>
              <a:rPr lang="en-US"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只指定一次模型贴图而不实时地渲染内容</a:t>
            </a:r>
            <a:endParaRPr lang="en-US" dirty="0"/>
          </a:p>
        </p:txBody>
      </p:sp>
      <p:sp>
        <p:nvSpPr>
          <p:cNvPr id="4" name="灯片编号占位符 3"/>
          <p:cNvSpPr>
            <a:spLocks noGrp="1"/>
          </p:cNvSpPr>
          <p:nvPr>
            <p:ph type="sldNum" sz="quarter" idx="10"/>
          </p:nvPr>
        </p:nvSpPr>
        <p:spPr/>
        <p:txBody>
          <a:bodyPr/>
          <a:lstStyle/>
          <a:p>
            <a:fld id="{895BFBBB-AE2D-420C-ABE5-35D8DFE7B422}" type="slidenum">
              <a:rPr lang="en-US" smtClean="0"/>
              <a:t>29</a:t>
            </a:fld>
            <a:endParaRPr lang="en-US"/>
          </a:p>
        </p:txBody>
      </p:sp>
    </p:spTree>
    <p:extLst>
      <p:ext uri="{BB962C8B-B14F-4D97-AF65-F5344CB8AC3E}">
        <p14:creationId xmlns:p14="http://schemas.microsoft.com/office/powerpoint/2010/main" val="2991569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在</a:t>
            </a:r>
            <a:r>
              <a:rPr lang="en-US" sz="1200" kern="1200" dirty="0">
                <a:solidFill>
                  <a:schemeClr val="tx1"/>
                </a:solidFill>
                <a:effectLst/>
                <a:latin typeface="+mn-lt"/>
                <a:ea typeface="+mn-ea"/>
                <a:cs typeface="+mn-cs"/>
              </a:rPr>
              <a:t>Color the Earth </a:t>
            </a:r>
            <a:r>
              <a:rPr lang="zh-CN" altLang="en-US" sz="1200" kern="1200" dirty="0">
                <a:solidFill>
                  <a:schemeClr val="tx1"/>
                </a:solidFill>
                <a:effectLst/>
                <a:latin typeface="+mn-lt"/>
                <a:ea typeface="+mn-ea"/>
                <a:cs typeface="+mn-cs"/>
              </a:rPr>
              <a:t>应用中，幼儿通过手绘颜色，提高了动手能力和对颜色的认识，更重要的是，通过和教育内容的结合，使幼儿对地球和天体运动有了初步的认识，激发探索的兴趣</a:t>
            </a:r>
            <a:endParaRPr lang="en-US" dirty="0"/>
          </a:p>
        </p:txBody>
      </p:sp>
      <p:sp>
        <p:nvSpPr>
          <p:cNvPr id="4" name="灯片编号占位符 3"/>
          <p:cNvSpPr>
            <a:spLocks noGrp="1"/>
          </p:cNvSpPr>
          <p:nvPr>
            <p:ph type="sldNum" sz="quarter" idx="10"/>
          </p:nvPr>
        </p:nvSpPr>
        <p:spPr/>
        <p:txBody>
          <a:bodyPr/>
          <a:lstStyle/>
          <a:p>
            <a:fld id="{895BFBBB-AE2D-420C-ABE5-35D8DFE7B422}" type="slidenum">
              <a:rPr lang="en-US" smtClean="0"/>
              <a:t>36</a:t>
            </a:fld>
            <a:endParaRPr lang="en-US"/>
          </a:p>
        </p:txBody>
      </p:sp>
    </p:spTree>
    <p:extLst>
      <p:ext uri="{BB962C8B-B14F-4D97-AF65-F5344CB8AC3E}">
        <p14:creationId xmlns:p14="http://schemas.microsoft.com/office/powerpoint/2010/main" val="4146635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通过虚拟的化学实验装备，学生既可以在没有违和感的环境下进行模拟实验，熟悉实验流程，观察和记录实验现象，节约试剂，减少危险，达到随时学习的目的</a:t>
            </a:r>
            <a:endParaRPr lang="en-US" dirty="0"/>
          </a:p>
        </p:txBody>
      </p:sp>
      <p:sp>
        <p:nvSpPr>
          <p:cNvPr id="4" name="灯片编号占位符 3"/>
          <p:cNvSpPr>
            <a:spLocks noGrp="1"/>
          </p:cNvSpPr>
          <p:nvPr>
            <p:ph type="sldNum" sz="quarter" idx="10"/>
          </p:nvPr>
        </p:nvSpPr>
        <p:spPr/>
        <p:txBody>
          <a:bodyPr/>
          <a:lstStyle/>
          <a:p>
            <a:fld id="{895BFBBB-AE2D-420C-ABE5-35D8DFE7B422}" type="slidenum">
              <a:rPr lang="en-US" smtClean="0"/>
              <a:t>37</a:t>
            </a:fld>
            <a:endParaRPr lang="en-US"/>
          </a:p>
        </p:txBody>
      </p:sp>
    </p:spTree>
    <p:extLst>
      <p:ext uri="{BB962C8B-B14F-4D97-AF65-F5344CB8AC3E}">
        <p14:creationId xmlns:p14="http://schemas.microsoft.com/office/powerpoint/2010/main" val="3088840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95BFBBB-AE2D-420C-ABE5-35D8DFE7B422}" type="slidenum">
              <a:rPr lang="en-US" smtClean="0"/>
              <a:t>52</a:t>
            </a:fld>
            <a:endParaRPr lang="en-US"/>
          </a:p>
        </p:txBody>
      </p:sp>
    </p:spTree>
    <p:extLst>
      <p:ext uri="{BB962C8B-B14F-4D97-AF65-F5344CB8AC3E}">
        <p14:creationId xmlns:p14="http://schemas.microsoft.com/office/powerpoint/2010/main" val="2577014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结果表明，实际去画展现场的对象很享受观赏过程，但是现场人多，而且需要考虑交通和营业时间，而且买一次票只能看一次。 而利用虚拟现实的对象则反映，随时随地地欣赏画展，很便利，交互方式也很自然，几乎可以获得和真实的现场相同的体验， 但是作品的会出现一定程度的变型，这也是影响用户沉浸感的一个因素，以后也会找到解决途径加以改进。</a:t>
            </a:r>
            <a:endParaRPr lang="en-US" dirty="0"/>
          </a:p>
        </p:txBody>
      </p:sp>
      <p:sp>
        <p:nvSpPr>
          <p:cNvPr id="4" name="灯片编号占位符 3"/>
          <p:cNvSpPr>
            <a:spLocks noGrp="1"/>
          </p:cNvSpPr>
          <p:nvPr>
            <p:ph type="sldNum" sz="quarter" idx="10"/>
          </p:nvPr>
        </p:nvSpPr>
        <p:spPr/>
        <p:txBody>
          <a:bodyPr/>
          <a:lstStyle/>
          <a:p>
            <a:fld id="{895BFBBB-AE2D-420C-ABE5-35D8DFE7B422}" type="slidenum">
              <a:rPr lang="en-US" smtClean="0"/>
              <a:t>54</a:t>
            </a:fld>
            <a:endParaRPr lang="en-US"/>
          </a:p>
        </p:txBody>
      </p:sp>
    </p:spTree>
    <p:extLst>
      <p:ext uri="{BB962C8B-B14F-4D97-AF65-F5344CB8AC3E}">
        <p14:creationId xmlns:p14="http://schemas.microsoft.com/office/powerpoint/2010/main" val="2501554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结果表明，在硬件设备方面，实验组在硬件设备上要求较高。运用了</a:t>
            </a:r>
            <a:r>
              <a:rPr lang="en-US" sz="1200" kern="1200" dirty="0">
                <a:solidFill>
                  <a:schemeClr val="tx1"/>
                </a:solidFill>
                <a:effectLst/>
                <a:latin typeface="+mn-lt"/>
                <a:ea typeface="+mn-ea"/>
                <a:cs typeface="+mn-cs"/>
              </a:rPr>
              <a:t>AR </a:t>
            </a:r>
            <a:r>
              <a:rPr lang="zh-CN" altLang="en-US" sz="1200" kern="1200" dirty="0">
                <a:solidFill>
                  <a:schemeClr val="tx1"/>
                </a:solidFill>
                <a:effectLst/>
                <a:latin typeface="+mn-lt"/>
                <a:ea typeface="+mn-ea"/>
                <a:cs typeface="+mn-cs"/>
              </a:rPr>
              <a:t>技术的实验组在趣味性和教育效果方面明显优于对照组的传统教学方式，在交互方面，使实验对象直接参与互动，加深印象，对照组的实施更加简单由于幼儿园的孩子尚且年幼，不能表达自己的态度，为了更深入地了解这个实验，研究采访了这个班的英语老师。老师的意见总结如下：</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这种学习方式将触觉，视觉结合在一起，并且学生可以发挥想象力用画笔表达自己的想法，更容易激发孩子学习的兴趣和探索的热情。</a:t>
            </a:r>
            <a:endParaRPr lang="en-US" sz="1200" kern="1200" dirty="0">
              <a:solidFill>
                <a:schemeClr val="tx1"/>
              </a:solidFill>
              <a:effectLst/>
              <a:latin typeface="+mn-lt"/>
              <a:ea typeface="+mn-ea"/>
              <a:cs typeface="+mn-cs"/>
            </a:endParaRPr>
          </a:p>
          <a:p>
            <a:endParaRPr lang="en-US" dirty="0"/>
          </a:p>
        </p:txBody>
      </p:sp>
      <p:sp>
        <p:nvSpPr>
          <p:cNvPr id="4" name="灯片编号占位符 3"/>
          <p:cNvSpPr>
            <a:spLocks noGrp="1"/>
          </p:cNvSpPr>
          <p:nvPr>
            <p:ph type="sldNum" sz="quarter" idx="10"/>
          </p:nvPr>
        </p:nvSpPr>
        <p:spPr/>
        <p:txBody>
          <a:bodyPr/>
          <a:lstStyle/>
          <a:p>
            <a:fld id="{895BFBBB-AE2D-420C-ABE5-35D8DFE7B422}" type="slidenum">
              <a:rPr lang="en-US" smtClean="0"/>
              <a:t>56</a:t>
            </a:fld>
            <a:endParaRPr lang="en-US"/>
          </a:p>
        </p:txBody>
      </p:sp>
    </p:spTree>
    <p:extLst>
      <p:ext uri="{BB962C8B-B14F-4D97-AF65-F5344CB8AC3E}">
        <p14:creationId xmlns:p14="http://schemas.microsoft.com/office/powerpoint/2010/main" val="1674441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2709141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评价结束后，对实验对象进行了访谈，结果表明，请实验对象谈论自己对学习工具的感受。首先，学生表示</a:t>
            </a:r>
            <a:r>
              <a:rPr lang="en-US" sz="1200" kern="1200" dirty="0">
                <a:solidFill>
                  <a:schemeClr val="tx1"/>
                </a:solidFill>
                <a:effectLst/>
                <a:latin typeface="+mn-lt"/>
                <a:ea typeface="+mn-ea"/>
                <a:cs typeface="+mn-cs"/>
              </a:rPr>
              <a:t>MR</a:t>
            </a:r>
            <a:r>
              <a:rPr lang="zh-CN" altLang="en-US" sz="1200" kern="1200" dirty="0">
                <a:solidFill>
                  <a:schemeClr val="tx1"/>
                </a:solidFill>
                <a:effectLst/>
                <a:latin typeface="+mn-lt"/>
                <a:ea typeface="+mn-ea"/>
                <a:cs typeface="+mn-cs"/>
              </a:rPr>
              <a:t>工具可以较好地帮助记忆原子的结构。在传统课堂上，仅通过老师的简单指导，对抽象的原子结构并不能有很直观的印象，学生对于知识的理解度和记忆持久度较低。但基于</a:t>
            </a:r>
            <a:r>
              <a:rPr lang="en-US" sz="1200" kern="1200" dirty="0">
                <a:solidFill>
                  <a:schemeClr val="tx1"/>
                </a:solidFill>
                <a:effectLst/>
                <a:latin typeface="+mn-lt"/>
                <a:ea typeface="+mn-ea"/>
                <a:cs typeface="+mn-cs"/>
              </a:rPr>
              <a:t>MR</a:t>
            </a:r>
            <a:r>
              <a:rPr lang="zh-CN" altLang="en-US" sz="1200" kern="1200" dirty="0">
                <a:solidFill>
                  <a:schemeClr val="tx1"/>
                </a:solidFill>
                <a:effectLst/>
                <a:latin typeface="+mn-lt"/>
                <a:ea typeface="+mn-ea"/>
                <a:cs typeface="+mn-cs"/>
              </a:rPr>
              <a:t>的软件教学可调动学生积极性，促使其注意力更加集中。在直观地看到仿真模型并与其交互后，对所学知识的印象也更加深刻。其次，与传统</a:t>
            </a:r>
            <a:r>
              <a:rPr lang="en-US" sz="1200" kern="1200" dirty="0">
                <a:solidFill>
                  <a:schemeClr val="tx1"/>
                </a:solidFill>
                <a:effectLst/>
                <a:latin typeface="+mn-lt"/>
                <a:ea typeface="+mn-ea"/>
                <a:cs typeface="+mn-cs"/>
              </a:rPr>
              <a:t>ppt</a:t>
            </a:r>
            <a:r>
              <a:rPr lang="zh-CN" altLang="en-US" sz="1200" kern="1200" dirty="0">
                <a:solidFill>
                  <a:schemeClr val="tx1"/>
                </a:solidFill>
                <a:effectLst/>
                <a:latin typeface="+mn-lt"/>
                <a:ea typeface="+mn-ea"/>
                <a:cs typeface="+mn-cs"/>
              </a:rPr>
              <a:t>或者</a:t>
            </a:r>
            <a:r>
              <a:rPr lang="en-US" sz="1200" kern="1200" dirty="0">
                <a:solidFill>
                  <a:schemeClr val="tx1"/>
                </a:solidFill>
                <a:effectLst/>
                <a:latin typeface="+mn-lt"/>
                <a:ea typeface="+mn-ea"/>
                <a:cs typeface="+mn-cs"/>
              </a:rPr>
              <a:t>flash</a:t>
            </a:r>
            <a:r>
              <a:rPr lang="zh-CN" altLang="en-US" sz="1200" kern="1200" dirty="0">
                <a:solidFill>
                  <a:schemeClr val="tx1"/>
                </a:solidFill>
                <a:effectLst/>
                <a:latin typeface="+mn-lt"/>
                <a:ea typeface="+mn-ea"/>
                <a:cs typeface="+mn-cs"/>
              </a:rPr>
              <a:t>课件和其他</a:t>
            </a:r>
            <a:r>
              <a:rPr lang="en-US" sz="1200" kern="1200" dirty="0">
                <a:solidFill>
                  <a:schemeClr val="tx1"/>
                </a:solidFill>
                <a:effectLst/>
                <a:latin typeface="+mn-lt"/>
                <a:ea typeface="+mn-ea"/>
                <a:cs typeface="+mn-cs"/>
              </a:rPr>
              <a:t>3D</a:t>
            </a:r>
            <a:r>
              <a:rPr lang="zh-CN" altLang="en-US" sz="1200" kern="1200" dirty="0">
                <a:solidFill>
                  <a:schemeClr val="tx1"/>
                </a:solidFill>
                <a:effectLst/>
                <a:latin typeface="+mn-lt"/>
                <a:ea typeface="+mn-ea"/>
                <a:cs typeface="+mn-cs"/>
              </a:rPr>
              <a:t>建模软件相比，</a:t>
            </a:r>
            <a:r>
              <a:rPr lang="en-US" sz="1200" kern="1200" dirty="0">
                <a:solidFill>
                  <a:schemeClr val="tx1"/>
                </a:solidFill>
                <a:effectLst/>
                <a:latin typeface="+mn-lt"/>
                <a:ea typeface="+mn-ea"/>
                <a:cs typeface="+mn-cs"/>
              </a:rPr>
              <a:t>MR</a:t>
            </a:r>
            <a:r>
              <a:rPr lang="zh-CN" altLang="en-US" sz="1200" kern="1200" dirty="0">
                <a:solidFill>
                  <a:schemeClr val="tx1"/>
                </a:solidFill>
                <a:effectLst/>
                <a:latin typeface="+mn-lt"/>
                <a:ea typeface="+mn-ea"/>
                <a:cs typeface="+mn-cs"/>
              </a:rPr>
              <a:t>工具能提高学生对于实验探究的操作能力，最重要的是，不用担心试剂和实验器材的安全性和用量过度问题，在这个前提下，反复的熟悉实验的流程，对以后真正的实验过程是很有帮助的。相比于键盘鼠标与计算机的操作，直接通过相对来说更加自然交互方式对程序性知识的识记效果更好。同时，学生也对这个工具提出了一些建议，例如他们希望物质的模拟现象能更加逼真。是否想要在未来学习中使用</a:t>
            </a:r>
            <a:r>
              <a:rPr lang="en-US"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工具时，他们一致回答“想”，在沉浸感方面，两个实验组的表现比较接近由于</a:t>
            </a:r>
            <a:r>
              <a:rPr lang="en-US" sz="1200" kern="1200" dirty="0">
                <a:solidFill>
                  <a:schemeClr val="tx1"/>
                </a:solidFill>
                <a:effectLst/>
                <a:latin typeface="+mn-lt"/>
                <a:ea typeface="+mn-ea"/>
                <a:cs typeface="+mn-cs"/>
              </a:rPr>
              <a:t>Leap Motion</a:t>
            </a:r>
            <a:r>
              <a:rPr lang="zh-CN" altLang="en-US" sz="1200" kern="1200" dirty="0">
                <a:solidFill>
                  <a:schemeClr val="tx1"/>
                </a:solidFill>
                <a:effectLst/>
                <a:latin typeface="+mn-lt"/>
                <a:ea typeface="+mn-ea"/>
                <a:cs typeface="+mn-cs"/>
              </a:rPr>
              <a:t>是直接采用手势识别，因此更接近自然交互，但是就交互操作的精确度和难易度来说，</a:t>
            </a:r>
            <a:r>
              <a:rPr lang="en-US" sz="1200" kern="1200" dirty="0">
                <a:solidFill>
                  <a:schemeClr val="tx1"/>
                </a:solidFill>
                <a:effectLst/>
                <a:latin typeface="+mn-lt"/>
                <a:ea typeface="+mn-ea"/>
                <a:cs typeface="+mn-cs"/>
              </a:rPr>
              <a:t>Oculus HMD</a:t>
            </a:r>
            <a:r>
              <a:rPr lang="zh-CN" altLang="en-US" sz="1200" kern="1200" dirty="0">
                <a:solidFill>
                  <a:schemeClr val="tx1"/>
                </a:solidFill>
                <a:effectLst/>
                <a:latin typeface="+mn-lt"/>
                <a:ea typeface="+mn-ea"/>
                <a:cs typeface="+mn-cs"/>
              </a:rPr>
              <a:t>明显的优于</a:t>
            </a:r>
            <a:r>
              <a:rPr lang="en-US" sz="1200" kern="1200" dirty="0">
                <a:solidFill>
                  <a:schemeClr val="tx1"/>
                </a:solidFill>
                <a:effectLst/>
                <a:latin typeface="+mn-lt"/>
                <a:ea typeface="+mn-ea"/>
                <a:cs typeface="+mn-cs"/>
              </a:rPr>
              <a:t>Leap Motion</a:t>
            </a:r>
            <a:r>
              <a:rPr lang="zh-CN" altLang="en-US" sz="1200" kern="1200" dirty="0">
                <a:solidFill>
                  <a:schemeClr val="tx1"/>
                </a:solidFill>
                <a:effectLst/>
                <a:latin typeface="+mn-lt"/>
                <a:ea typeface="+mn-ea"/>
                <a:cs typeface="+mn-cs"/>
              </a:rPr>
              <a:t>，但是在教育效果这个评价量规上，实验组的教育效果明显优于对照组，也就是说运用混合现实技术，可以获得更好的教育效果</a:t>
            </a:r>
            <a:endParaRPr lang="en-US" dirty="0"/>
          </a:p>
        </p:txBody>
      </p:sp>
      <p:sp>
        <p:nvSpPr>
          <p:cNvPr id="4" name="灯片编号占位符 3"/>
          <p:cNvSpPr>
            <a:spLocks noGrp="1"/>
          </p:cNvSpPr>
          <p:nvPr>
            <p:ph type="sldNum" sz="quarter" idx="10"/>
          </p:nvPr>
        </p:nvSpPr>
        <p:spPr/>
        <p:txBody>
          <a:bodyPr/>
          <a:lstStyle/>
          <a:p>
            <a:fld id="{895BFBBB-AE2D-420C-ABE5-35D8DFE7B422}" type="slidenum">
              <a:rPr lang="en-US" smtClean="0"/>
              <a:t>58</a:t>
            </a:fld>
            <a:endParaRPr lang="en-US"/>
          </a:p>
        </p:txBody>
      </p:sp>
    </p:spTree>
    <p:extLst>
      <p:ext uri="{BB962C8B-B14F-4D97-AF65-F5344CB8AC3E}">
        <p14:creationId xmlns:p14="http://schemas.microsoft.com/office/powerpoint/2010/main" val="1034600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前边章节中介绍的</a:t>
            </a:r>
            <a:r>
              <a:rPr lang="en-US"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个虚实混合现实教育应用案例，从学科上看，设计基础教育领域化学 地理 幼儿教育，通过评价的结果可以看出，虚拟现实技术环境如果投入到学校教育教学中，前期的设备投入将会比较大，但是给学生带来的学习体验较好，也基本可以达到很好的教育效果，</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但是现在虚拟现实硬件设备如</a:t>
            </a:r>
            <a:r>
              <a:rPr lang="en-US" sz="1200" kern="1200" dirty="0">
                <a:solidFill>
                  <a:schemeClr val="tx1"/>
                </a:solidFill>
                <a:effectLst/>
                <a:latin typeface="+mn-lt"/>
                <a:ea typeface="+mn-ea"/>
                <a:cs typeface="+mn-cs"/>
              </a:rPr>
              <a:t>OCULUS HMD</a:t>
            </a:r>
            <a:r>
              <a:rPr lang="zh-CN" altLang="en-US" sz="1200" kern="1200" dirty="0">
                <a:solidFill>
                  <a:schemeClr val="tx1"/>
                </a:solidFill>
                <a:effectLst/>
                <a:latin typeface="+mn-lt"/>
                <a:ea typeface="+mn-ea"/>
                <a:cs typeface="+mn-cs"/>
              </a:rPr>
              <a:t>还存在瓶颈没有得到突破，比如长期佩戴使用容易引起眩晕症，又比如交互方式更接近自然交互的手势识别硬件设备</a:t>
            </a:r>
            <a:r>
              <a:rPr lang="en-US" sz="1200" kern="1200" dirty="0" err="1">
                <a:solidFill>
                  <a:schemeClr val="tx1"/>
                </a:solidFill>
                <a:effectLst/>
                <a:latin typeface="+mn-lt"/>
                <a:ea typeface="+mn-ea"/>
                <a:cs typeface="+mn-cs"/>
              </a:rPr>
              <a:t>Leapmotion</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在精确度上和识别的敏感度上还需要改进和提升，才能为学生提供持久连续的沉浸感。另外 根据评价结果，我们还可以看出相对于使用</a:t>
            </a:r>
            <a:r>
              <a:rPr lang="en-US" sz="1200" kern="1200" dirty="0">
                <a:solidFill>
                  <a:schemeClr val="tx1"/>
                </a:solidFill>
                <a:effectLst/>
                <a:latin typeface="+mn-lt"/>
                <a:ea typeface="+mn-ea"/>
                <a:cs typeface="+mn-cs"/>
              </a:rPr>
              <a:t>OCULUS HMD </a:t>
            </a:r>
            <a:r>
              <a:rPr lang="zh-CN" altLang="en-US" sz="1200" kern="1200" dirty="0">
                <a:solidFill>
                  <a:schemeClr val="tx1"/>
                </a:solidFill>
                <a:effectLst/>
                <a:latin typeface="+mn-lt"/>
                <a:ea typeface="+mn-ea"/>
                <a:cs typeface="+mn-cs"/>
              </a:rPr>
              <a:t>等虚拟现实设备，增强现实环境不需要佩戴沉重的头盔，不需要放置用来捕获用户空间位置的专用定位器和特定活动范围，仅仅需要平板或者手机（本身带摄像头）即可做到真实环境和虚拟对象的融合互动，因此对于硬件条件要求不高的学习环境更容易在学校落实，虽然技术的实现上很简单，但是如何和特定的教育内容的结合，需要前期多投入精力和时间在设计上</a:t>
            </a:r>
            <a:endParaRPr lang="en-US" dirty="0"/>
          </a:p>
        </p:txBody>
      </p:sp>
      <p:sp>
        <p:nvSpPr>
          <p:cNvPr id="4" name="灯片编号占位符 3"/>
          <p:cNvSpPr>
            <a:spLocks noGrp="1"/>
          </p:cNvSpPr>
          <p:nvPr>
            <p:ph type="sldNum" sz="quarter" idx="10"/>
          </p:nvPr>
        </p:nvSpPr>
        <p:spPr/>
        <p:txBody>
          <a:bodyPr/>
          <a:lstStyle/>
          <a:p>
            <a:fld id="{895BFBBB-AE2D-420C-ABE5-35D8DFE7B422}" type="slidenum">
              <a:rPr lang="en-US" smtClean="0"/>
              <a:t>60</a:t>
            </a:fld>
            <a:endParaRPr lang="en-US"/>
          </a:p>
        </p:txBody>
      </p:sp>
    </p:spTree>
    <p:extLst>
      <p:ext uri="{BB962C8B-B14F-4D97-AF65-F5344CB8AC3E}">
        <p14:creationId xmlns:p14="http://schemas.microsoft.com/office/powerpoint/2010/main" val="2873194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a:solidFill>
                  <a:schemeClr val="tx1"/>
                </a:solidFill>
                <a:effectLst/>
                <a:latin typeface="+mn-lt"/>
                <a:ea typeface="+mn-ea"/>
                <a:cs typeface="+mn-cs"/>
              </a:rPr>
              <a:t>虚拟现实和增强现实技术如何更好地应用在教学之中，智能技术与传统教学方式如何优势互补，是教育研究者和一线教育实践工作者需要探索的问题。让学生可以从被动的接受过程转变为在自主体验的过程中进行学习。这将通过虚拟现实技术和增强现实技术推动</a:t>
            </a:r>
            <a:endParaRPr lang="en-US" dirty="0"/>
          </a:p>
        </p:txBody>
      </p:sp>
      <p:sp>
        <p:nvSpPr>
          <p:cNvPr id="4" name="灯片编号占位符 3"/>
          <p:cNvSpPr>
            <a:spLocks noGrp="1"/>
          </p:cNvSpPr>
          <p:nvPr>
            <p:ph type="sldNum" sz="quarter" idx="10"/>
          </p:nvPr>
        </p:nvSpPr>
        <p:spPr/>
        <p:txBody>
          <a:bodyPr/>
          <a:lstStyle/>
          <a:p>
            <a:fld id="{895BFBBB-AE2D-420C-ABE5-35D8DFE7B422}" type="slidenum">
              <a:rPr lang="en-US" smtClean="0"/>
              <a:t>4</a:t>
            </a:fld>
            <a:endParaRPr lang="en-US"/>
          </a:p>
        </p:txBody>
      </p:sp>
    </p:spTree>
    <p:extLst>
      <p:ext uri="{BB962C8B-B14F-4D97-AF65-F5344CB8AC3E}">
        <p14:creationId xmlns:p14="http://schemas.microsoft.com/office/powerpoint/2010/main" val="1798185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895BFBBB-AE2D-420C-ABE5-35D8DFE7B422}" type="slidenum">
              <a:rPr lang="en-US" smtClean="0"/>
              <a:t>7</a:t>
            </a:fld>
            <a:endParaRPr lang="en-US"/>
          </a:p>
        </p:txBody>
      </p:sp>
    </p:spTree>
    <p:extLst>
      <p:ext uri="{BB962C8B-B14F-4D97-AF65-F5344CB8AC3E}">
        <p14:creationId xmlns:p14="http://schemas.microsoft.com/office/powerpoint/2010/main" val="1328176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轻松实现传统课堂无法实现的教学方式。一节课</a:t>
            </a:r>
            <a:r>
              <a:rPr lang="en-US" sz="1200" kern="1200" dirty="0">
                <a:solidFill>
                  <a:schemeClr val="tx1"/>
                </a:solidFill>
                <a:effectLst/>
                <a:latin typeface="+mn-lt"/>
                <a:ea typeface="+mn-ea"/>
                <a:cs typeface="+mn-cs"/>
              </a:rPr>
              <a:t>50</a:t>
            </a:r>
            <a:r>
              <a:rPr lang="zh-CN" altLang="en-US" sz="1200" kern="1200" dirty="0">
                <a:solidFill>
                  <a:schemeClr val="tx1"/>
                </a:solidFill>
                <a:effectLst/>
                <a:latin typeface="+mn-lt"/>
                <a:ea typeface="+mn-ea"/>
                <a:cs typeface="+mn-cs"/>
              </a:rPr>
              <a:t>分钟，前</a:t>
            </a:r>
            <a:r>
              <a:rPr lang="en-US" sz="1200" kern="1200" dirty="0">
                <a:solidFill>
                  <a:schemeClr val="tx1"/>
                </a:solidFill>
                <a:effectLst/>
                <a:latin typeface="+mn-lt"/>
                <a:ea typeface="+mn-ea"/>
                <a:cs typeface="+mn-cs"/>
              </a:rPr>
              <a:t>30</a:t>
            </a:r>
            <a:r>
              <a:rPr lang="zh-CN" altLang="en-US" sz="1200" kern="1200" dirty="0">
                <a:solidFill>
                  <a:schemeClr val="tx1"/>
                </a:solidFill>
                <a:effectLst/>
                <a:latin typeface="+mn-lt"/>
                <a:ea typeface="+mn-ea"/>
                <a:cs typeface="+mn-cs"/>
              </a:rPr>
              <a:t>分钟进行传统教学，老师会带着学生认识拼写单词，比如长颈鹿、老虎、狮子等，最后</a:t>
            </a:r>
            <a:r>
              <a:rPr lang="en-US"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分钟才会让学生使用</a:t>
            </a:r>
            <a:r>
              <a:rPr lang="en-US" sz="1200" kern="1200" dirty="0">
                <a:solidFill>
                  <a:schemeClr val="tx1"/>
                </a:solidFill>
                <a:effectLst/>
                <a:latin typeface="+mn-lt"/>
                <a:ea typeface="+mn-ea"/>
                <a:cs typeface="+mn-cs"/>
              </a:rPr>
              <a:t>VR</a:t>
            </a:r>
            <a:r>
              <a:rPr lang="zh-CN" altLang="en-US" sz="1200" kern="1200" dirty="0">
                <a:solidFill>
                  <a:schemeClr val="tx1"/>
                </a:solidFill>
                <a:effectLst/>
                <a:latin typeface="+mn-lt"/>
                <a:ea typeface="+mn-ea"/>
                <a:cs typeface="+mn-cs"/>
              </a:rPr>
              <a:t>头显设备进入虚拟世界互动，这样可以达到巩固学习的效果。 而家长也普遍认为这种教学很有效</a:t>
            </a:r>
            <a:endParaRPr lang="en-US" dirty="0"/>
          </a:p>
        </p:txBody>
      </p:sp>
      <p:sp>
        <p:nvSpPr>
          <p:cNvPr id="4" name="灯片编号占位符 3"/>
          <p:cNvSpPr>
            <a:spLocks noGrp="1"/>
          </p:cNvSpPr>
          <p:nvPr>
            <p:ph type="sldNum" sz="quarter" idx="10"/>
          </p:nvPr>
        </p:nvSpPr>
        <p:spPr/>
        <p:txBody>
          <a:bodyPr/>
          <a:lstStyle/>
          <a:p>
            <a:fld id="{895BFBBB-AE2D-420C-ABE5-35D8DFE7B422}" type="slidenum">
              <a:rPr lang="en-US" smtClean="0"/>
              <a:t>15</a:t>
            </a:fld>
            <a:endParaRPr lang="en-US"/>
          </a:p>
        </p:txBody>
      </p:sp>
    </p:spTree>
    <p:extLst>
      <p:ext uri="{BB962C8B-B14F-4D97-AF65-F5344CB8AC3E}">
        <p14:creationId xmlns:p14="http://schemas.microsoft.com/office/powerpoint/2010/main" val="1426212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能够在不离开教室的情况下介绍某些特定场景的知识</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学生们不再是听课，而是在头戴设备中跟着讲解，得到真实的体验</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只不过在虚拟环境中</a:t>
            </a:r>
            <a:r>
              <a:rPr lang="en-US" altLang="zh-CN"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虚拟教育专家英格</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克努森（</a:t>
            </a:r>
            <a:r>
              <a:rPr lang="en-US" sz="1200" kern="1200" dirty="0">
                <a:solidFill>
                  <a:schemeClr val="tx1"/>
                </a:solidFill>
                <a:effectLst/>
                <a:latin typeface="+mn-lt"/>
                <a:ea typeface="+mn-ea"/>
                <a:cs typeface="+mn-cs"/>
              </a:rPr>
              <a:t>Inge Knudsen</a:t>
            </a:r>
            <a:r>
              <a:rPr lang="zh-CN" altLang="en-US" sz="1200" kern="1200" dirty="0">
                <a:solidFill>
                  <a:schemeClr val="tx1"/>
                </a:solidFill>
                <a:effectLst/>
                <a:latin typeface="+mn-lt"/>
                <a:ea typeface="+mn-ea"/>
                <a:cs typeface="+mn-cs"/>
              </a:rPr>
              <a:t>）搭建了一个虚拟建筑工地，这个工地上存在许多的安全问题，学生们可以在虚拟环境中来回走动，找到不安全的地方拍照记录。这样的案例在现实生活中觉不可能进行，因此尤其适合虚拟世界</a:t>
            </a:r>
            <a:endParaRPr lang="en-US" dirty="0"/>
          </a:p>
        </p:txBody>
      </p:sp>
      <p:sp>
        <p:nvSpPr>
          <p:cNvPr id="4" name="灯片编号占位符 3"/>
          <p:cNvSpPr>
            <a:spLocks noGrp="1"/>
          </p:cNvSpPr>
          <p:nvPr>
            <p:ph type="sldNum" sz="quarter" idx="10"/>
          </p:nvPr>
        </p:nvSpPr>
        <p:spPr/>
        <p:txBody>
          <a:bodyPr/>
          <a:lstStyle/>
          <a:p>
            <a:fld id="{895BFBBB-AE2D-420C-ABE5-35D8DFE7B422}" type="slidenum">
              <a:rPr lang="en-US" smtClean="0"/>
              <a:t>17</a:t>
            </a:fld>
            <a:endParaRPr lang="en-US"/>
          </a:p>
        </p:txBody>
      </p:sp>
    </p:spTree>
    <p:extLst>
      <p:ext uri="{BB962C8B-B14F-4D97-AF65-F5344CB8AC3E}">
        <p14:creationId xmlns:p14="http://schemas.microsoft.com/office/powerpoint/2010/main" val="68287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古琴虽好</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但和其他乐器不同，古琴拥有自己的一套音乐体系，入门需要学习和适应很多新的概念和方法，在这点上，入门门槛就高于其他乐器。通过增强学习技术，给予初学者很多的“提示”，极大降低了入门学习门槛</a:t>
            </a:r>
            <a:endParaRPr lang="en-US" dirty="0"/>
          </a:p>
        </p:txBody>
      </p:sp>
      <p:sp>
        <p:nvSpPr>
          <p:cNvPr id="4" name="灯片编号占位符 3"/>
          <p:cNvSpPr>
            <a:spLocks noGrp="1"/>
          </p:cNvSpPr>
          <p:nvPr>
            <p:ph type="sldNum" sz="quarter" idx="10"/>
          </p:nvPr>
        </p:nvSpPr>
        <p:spPr/>
        <p:txBody>
          <a:bodyPr/>
          <a:lstStyle/>
          <a:p>
            <a:fld id="{895BFBBB-AE2D-420C-ABE5-35D8DFE7B422}" type="slidenum">
              <a:rPr lang="en-US" smtClean="0"/>
              <a:t>18</a:t>
            </a:fld>
            <a:endParaRPr lang="en-US"/>
          </a:p>
        </p:txBody>
      </p:sp>
    </p:spTree>
    <p:extLst>
      <p:ext uri="{BB962C8B-B14F-4D97-AF65-F5344CB8AC3E}">
        <p14:creationId xmlns:p14="http://schemas.microsoft.com/office/powerpoint/2010/main" val="2137501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技术能够将虚拟信息叠加到现实世界中的特性，可以使教学中原本枯燥的知识变成一个个生动的形象，可以提高学生的兴趣，并能让学生更好的学习。</a:t>
            </a:r>
            <a:r>
              <a:rPr lang="en-US" altLang="zh-CN" sz="1200" kern="1200" dirty="0">
                <a:solidFill>
                  <a:schemeClr val="tx1"/>
                </a:solidFill>
                <a:effectLst/>
                <a:latin typeface="+mn-lt"/>
                <a:ea typeface="+mn-ea"/>
                <a:cs typeface="+mn-cs"/>
              </a:rPr>
              <a:t>VR</a:t>
            </a:r>
            <a:r>
              <a:rPr lang="zh-CN" altLang="en-US" sz="1200" kern="1200" dirty="0">
                <a:solidFill>
                  <a:schemeClr val="tx1"/>
                </a:solidFill>
                <a:effectLst/>
                <a:latin typeface="+mn-lt"/>
                <a:ea typeface="+mn-ea"/>
                <a:cs typeface="+mn-cs"/>
              </a:rPr>
              <a:t>可以营造现实世界无法提供的仿真教学环境。像特殊的地理地貌、历史人物事件、不容易接触到的事物等都可以通过</a:t>
            </a:r>
            <a:r>
              <a:rPr lang="en-US" altLang="zh-CN" sz="1200" kern="1200" dirty="0">
                <a:solidFill>
                  <a:schemeClr val="tx1"/>
                </a:solidFill>
                <a:effectLst/>
                <a:latin typeface="+mn-lt"/>
                <a:ea typeface="+mn-ea"/>
                <a:cs typeface="+mn-cs"/>
              </a:rPr>
              <a:t>VR </a:t>
            </a:r>
            <a:r>
              <a:rPr lang="zh-CN" altLang="en-US" sz="1200" kern="1200" dirty="0">
                <a:solidFill>
                  <a:schemeClr val="tx1"/>
                </a:solidFill>
                <a:effectLst/>
                <a:latin typeface="+mn-lt"/>
                <a:ea typeface="+mn-ea"/>
                <a:cs typeface="+mn-cs"/>
              </a:rPr>
              <a:t>和 </a:t>
            </a:r>
            <a:r>
              <a:rPr lang="en-US"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技术展现在学生面前。</a:t>
            </a:r>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无论使用何种技术、何种方式，都需要注重学习内容与游戏元素的整合，通过系统化教学设计，结合学习理论将学习内容合理地融入教育游戏的任务之中，情境的设置有助于为搭建学习者沉浸式学习情境，帮助学生进行有意义的知识建构与探究学习</a:t>
            </a:r>
            <a:endParaRPr lang="en-US" dirty="0"/>
          </a:p>
        </p:txBody>
      </p:sp>
      <p:sp>
        <p:nvSpPr>
          <p:cNvPr id="4" name="灯片编号占位符 3"/>
          <p:cNvSpPr>
            <a:spLocks noGrp="1"/>
          </p:cNvSpPr>
          <p:nvPr>
            <p:ph type="sldNum" sz="quarter" idx="10"/>
          </p:nvPr>
        </p:nvSpPr>
        <p:spPr/>
        <p:txBody>
          <a:bodyPr/>
          <a:lstStyle/>
          <a:p>
            <a:fld id="{895BFBBB-AE2D-420C-ABE5-35D8DFE7B422}" type="slidenum">
              <a:rPr lang="en-US" smtClean="0"/>
              <a:t>19</a:t>
            </a:fld>
            <a:endParaRPr lang="en-US"/>
          </a:p>
        </p:txBody>
      </p:sp>
    </p:spTree>
    <p:extLst>
      <p:ext uri="{BB962C8B-B14F-4D97-AF65-F5344CB8AC3E}">
        <p14:creationId xmlns:p14="http://schemas.microsoft.com/office/powerpoint/2010/main" val="2866833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主要是按钮和震动反馈，虚拟现实手柄。目前三大</a:t>
            </a:r>
            <a:r>
              <a:rPr lang="en-US" sz="1200" kern="1200" dirty="0">
                <a:solidFill>
                  <a:schemeClr val="tx1"/>
                </a:solidFill>
                <a:effectLst/>
                <a:latin typeface="+mn-lt"/>
                <a:ea typeface="+mn-ea"/>
                <a:cs typeface="+mn-cs"/>
              </a:rPr>
              <a:t>VR</a:t>
            </a:r>
            <a:r>
              <a:rPr lang="zh-CN" altLang="en-US" sz="1200" kern="1200" dirty="0">
                <a:solidFill>
                  <a:schemeClr val="tx1"/>
                </a:solidFill>
                <a:effectLst/>
                <a:latin typeface="+mn-lt"/>
                <a:ea typeface="+mn-ea"/>
                <a:cs typeface="+mn-cs"/>
              </a:rPr>
              <a:t>头显厂商</a:t>
            </a:r>
            <a:r>
              <a:rPr lang="en-US" sz="1200" kern="1200" dirty="0">
                <a:solidFill>
                  <a:schemeClr val="tx1"/>
                </a:solidFill>
                <a:effectLst/>
                <a:latin typeface="+mn-lt"/>
                <a:ea typeface="+mn-ea"/>
                <a:cs typeface="+mn-cs"/>
              </a:rPr>
              <a:t>Oculus</a:t>
            </a:r>
            <a:r>
              <a:rPr lang="zh-CN" altLang="en-US" sz="1200" kern="1200" dirty="0">
                <a:solidFill>
                  <a:schemeClr val="tx1"/>
                </a:solidFill>
                <a:effectLst/>
                <a:latin typeface="+mn-lt"/>
                <a:ea typeface="+mn-ea"/>
                <a:cs typeface="+mn-cs"/>
              </a:rPr>
              <a:t>、索尼、</a:t>
            </a:r>
            <a:r>
              <a:rPr lang="en-US" sz="1200" kern="1200" dirty="0">
                <a:solidFill>
                  <a:schemeClr val="tx1"/>
                </a:solidFill>
                <a:effectLst/>
                <a:latin typeface="+mn-lt"/>
                <a:ea typeface="+mn-ea"/>
                <a:cs typeface="+mn-cs"/>
              </a:rPr>
              <a:t>HTC Valve</a:t>
            </a:r>
            <a:r>
              <a:rPr lang="zh-CN" altLang="en-US" sz="1200" kern="1200" dirty="0">
                <a:solidFill>
                  <a:schemeClr val="tx1"/>
                </a:solidFill>
                <a:effectLst/>
                <a:latin typeface="+mn-lt"/>
                <a:ea typeface="+mn-ea"/>
                <a:cs typeface="+mn-cs"/>
              </a:rPr>
              <a:t>都不约而同的采用了虚拟现实手柄作为标准的交互模式：两手分立的、</a:t>
            </a:r>
            <a:r>
              <a:rPr lang="en-US" sz="1200" kern="1200" dirty="0">
                <a:solidFill>
                  <a:schemeClr val="tx1"/>
                </a:solidFill>
                <a:effectLst/>
                <a:latin typeface="+mn-lt"/>
                <a:ea typeface="+mn-ea"/>
                <a:cs typeface="+mn-cs"/>
              </a:rPr>
              <a:t>6</a:t>
            </a:r>
            <a:r>
              <a:rPr lang="zh-CN" altLang="en-US" sz="1200" kern="1200" dirty="0">
                <a:solidFill>
                  <a:schemeClr val="tx1"/>
                </a:solidFill>
                <a:effectLst/>
                <a:latin typeface="+mn-lt"/>
                <a:ea typeface="+mn-ea"/>
                <a:cs typeface="+mn-cs"/>
              </a:rPr>
              <a:t>个自由度空间跟踪的（</a:t>
            </a:r>
            <a:r>
              <a:rPr lang="en-US"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个转动自由度</a:t>
            </a:r>
            <a:r>
              <a:rPr lang="en-US"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个平移自由度），带按钮和震动反馈的手柄</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95BFBBB-AE2D-420C-ABE5-35D8DFE7B422}" type="slidenum">
              <a:rPr lang="en-US" smtClean="0"/>
              <a:t>21</a:t>
            </a:fld>
            <a:endParaRPr lang="en-US"/>
          </a:p>
        </p:txBody>
      </p:sp>
    </p:spTree>
    <p:extLst>
      <p:ext uri="{BB962C8B-B14F-4D97-AF65-F5344CB8AC3E}">
        <p14:creationId xmlns:p14="http://schemas.microsoft.com/office/powerpoint/2010/main" val="1986869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4A3EF7-52C1-4D86-AECD-EC67F8469AD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A71A9C16-57FD-48BF-9BE0-DF11F6F01C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4D4EDF09-1293-426C-804E-693598915EB1}"/>
              </a:ext>
            </a:extLst>
          </p:cNvPr>
          <p:cNvSpPr>
            <a:spLocks noGrp="1"/>
          </p:cNvSpPr>
          <p:nvPr>
            <p:ph type="dt" sz="half" idx="10"/>
          </p:nvPr>
        </p:nvSpPr>
        <p:spPr/>
        <p:txBody>
          <a:bodyPr/>
          <a:lstStyle/>
          <a:p>
            <a:fld id="{DFCBF3FA-A751-4570-8FB6-4B690BA30EB0}" type="datetimeFigureOut">
              <a:rPr lang="en-US" smtClean="0"/>
              <a:t>5/26/2018</a:t>
            </a:fld>
            <a:endParaRPr lang="en-US"/>
          </a:p>
        </p:txBody>
      </p:sp>
      <p:sp>
        <p:nvSpPr>
          <p:cNvPr id="5" name="页脚占位符 4">
            <a:extLst>
              <a:ext uri="{FF2B5EF4-FFF2-40B4-BE49-F238E27FC236}">
                <a16:creationId xmlns:a16="http://schemas.microsoft.com/office/drawing/2014/main" id="{0BF595BF-0545-4E94-B1A1-5A148B1FB9EF}"/>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D54303DC-255B-4791-930B-CB3BAA69D8B9}"/>
              </a:ext>
            </a:extLst>
          </p:cNvPr>
          <p:cNvSpPr>
            <a:spLocks noGrp="1"/>
          </p:cNvSpPr>
          <p:nvPr>
            <p:ph type="sldNum" sz="quarter" idx="12"/>
          </p:nvPr>
        </p:nvSpPr>
        <p:spPr/>
        <p:txBody>
          <a:bodyPr/>
          <a:lstStyle/>
          <a:p>
            <a:fld id="{C3C198C5-E517-4925-8CF9-4EB4847817F8}" type="slidenum">
              <a:rPr lang="en-US" smtClean="0"/>
              <a:t>‹#›</a:t>
            </a:fld>
            <a:endParaRPr lang="en-US"/>
          </a:p>
        </p:txBody>
      </p:sp>
    </p:spTree>
    <p:extLst>
      <p:ext uri="{BB962C8B-B14F-4D97-AF65-F5344CB8AC3E}">
        <p14:creationId xmlns:p14="http://schemas.microsoft.com/office/powerpoint/2010/main" val="720731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758542-4033-47D5-8D28-4DE38698942C}"/>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5FA47B78-DDE6-4182-B232-BA29244DDD4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7E9B3600-F6C4-49B4-A00B-E79D8D2D2577}"/>
              </a:ext>
            </a:extLst>
          </p:cNvPr>
          <p:cNvSpPr>
            <a:spLocks noGrp="1"/>
          </p:cNvSpPr>
          <p:nvPr>
            <p:ph type="dt" sz="half" idx="10"/>
          </p:nvPr>
        </p:nvSpPr>
        <p:spPr/>
        <p:txBody>
          <a:bodyPr/>
          <a:lstStyle/>
          <a:p>
            <a:fld id="{DFCBF3FA-A751-4570-8FB6-4B690BA30EB0}" type="datetimeFigureOut">
              <a:rPr lang="en-US" smtClean="0"/>
              <a:t>5/26/2018</a:t>
            </a:fld>
            <a:endParaRPr lang="en-US"/>
          </a:p>
        </p:txBody>
      </p:sp>
      <p:sp>
        <p:nvSpPr>
          <p:cNvPr id="5" name="页脚占位符 4">
            <a:extLst>
              <a:ext uri="{FF2B5EF4-FFF2-40B4-BE49-F238E27FC236}">
                <a16:creationId xmlns:a16="http://schemas.microsoft.com/office/drawing/2014/main" id="{F6FC67CE-593B-4EB0-8D9C-F3D9E9DE805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963D27C-4FC6-4FE6-B0EF-BA9C11AC5AE2}"/>
              </a:ext>
            </a:extLst>
          </p:cNvPr>
          <p:cNvSpPr>
            <a:spLocks noGrp="1"/>
          </p:cNvSpPr>
          <p:nvPr>
            <p:ph type="sldNum" sz="quarter" idx="12"/>
          </p:nvPr>
        </p:nvSpPr>
        <p:spPr/>
        <p:txBody>
          <a:bodyPr/>
          <a:lstStyle/>
          <a:p>
            <a:fld id="{C3C198C5-E517-4925-8CF9-4EB4847817F8}" type="slidenum">
              <a:rPr lang="en-US" smtClean="0"/>
              <a:t>‹#›</a:t>
            </a:fld>
            <a:endParaRPr lang="en-US"/>
          </a:p>
        </p:txBody>
      </p:sp>
    </p:spTree>
    <p:extLst>
      <p:ext uri="{BB962C8B-B14F-4D97-AF65-F5344CB8AC3E}">
        <p14:creationId xmlns:p14="http://schemas.microsoft.com/office/powerpoint/2010/main" val="3853138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C652F08-B72D-41C0-B6A3-5F741C96D61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E73C6A13-A1EE-4F06-9666-3F0790BEEE0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771B6B83-0C7A-4F0C-9991-C7E739BEEF22}"/>
              </a:ext>
            </a:extLst>
          </p:cNvPr>
          <p:cNvSpPr>
            <a:spLocks noGrp="1"/>
          </p:cNvSpPr>
          <p:nvPr>
            <p:ph type="dt" sz="half" idx="10"/>
          </p:nvPr>
        </p:nvSpPr>
        <p:spPr/>
        <p:txBody>
          <a:bodyPr/>
          <a:lstStyle/>
          <a:p>
            <a:fld id="{DFCBF3FA-A751-4570-8FB6-4B690BA30EB0}" type="datetimeFigureOut">
              <a:rPr lang="en-US" smtClean="0"/>
              <a:t>5/26/2018</a:t>
            </a:fld>
            <a:endParaRPr lang="en-US"/>
          </a:p>
        </p:txBody>
      </p:sp>
      <p:sp>
        <p:nvSpPr>
          <p:cNvPr id="5" name="页脚占位符 4">
            <a:extLst>
              <a:ext uri="{FF2B5EF4-FFF2-40B4-BE49-F238E27FC236}">
                <a16:creationId xmlns:a16="http://schemas.microsoft.com/office/drawing/2014/main" id="{8A047E1C-4FB9-4CB4-8272-4A4C2670F13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8F98780-A739-4F6F-91FB-BF9106552ABE}"/>
              </a:ext>
            </a:extLst>
          </p:cNvPr>
          <p:cNvSpPr>
            <a:spLocks noGrp="1"/>
          </p:cNvSpPr>
          <p:nvPr>
            <p:ph type="sldNum" sz="quarter" idx="12"/>
          </p:nvPr>
        </p:nvSpPr>
        <p:spPr/>
        <p:txBody>
          <a:bodyPr/>
          <a:lstStyle/>
          <a:p>
            <a:fld id="{C3C198C5-E517-4925-8CF9-4EB4847817F8}" type="slidenum">
              <a:rPr lang="en-US" smtClean="0"/>
              <a:t>‹#›</a:t>
            </a:fld>
            <a:endParaRPr lang="en-US"/>
          </a:p>
        </p:txBody>
      </p:sp>
    </p:spTree>
    <p:extLst>
      <p:ext uri="{BB962C8B-B14F-4D97-AF65-F5344CB8AC3E}">
        <p14:creationId xmlns:p14="http://schemas.microsoft.com/office/powerpoint/2010/main" val="4126266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264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E219F6-966A-4099-9223-B74DC8A409CF}"/>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6A76C122-C4B4-48D5-B613-3E791ADA5F3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8C2D8DE2-75EA-47E6-BB57-7F36E693A330}"/>
              </a:ext>
            </a:extLst>
          </p:cNvPr>
          <p:cNvSpPr>
            <a:spLocks noGrp="1"/>
          </p:cNvSpPr>
          <p:nvPr>
            <p:ph type="dt" sz="half" idx="10"/>
          </p:nvPr>
        </p:nvSpPr>
        <p:spPr/>
        <p:txBody>
          <a:bodyPr/>
          <a:lstStyle/>
          <a:p>
            <a:fld id="{DFCBF3FA-A751-4570-8FB6-4B690BA30EB0}" type="datetimeFigureOut">
              <a:rPr lang="en-US" smtClean="0"/>
              <a:t>5/26/2018</a:t>
            </a:fld>
            <a:endParaRPr lang="en-US"/>
          </a:p>
        </p:txBody>
      </p:sp>
      <p:sp>
        <p:nvSpPr>
          <p:cNvPr id="5" name="页脚占位符 4">
            <a:extLst>
              <a:ext uri="{FF2B5EF4-FFF2-40B4-BE49-F238E27FC236}">
                <a16:creationId xmlns:a16="http://schemas.microsoft.com/office/drawing/2014/main" id="{E7AE6825-601B-4F4E-9F46-5F59885906A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CF5A214F-F74F-4D8C-974D-AB44F550FB5F}"/>
              </a:ext>
            </a:extLst>
          </p:cNvPr>
          <p:cNvSpPr>
            <a:spLocks noGrp="1"/>
          </p:cNvSpPr>
          <p:nvPr>
            <p:ph type="sldNum" sz="quarter" idx="12"/>
          </p:nvPr>
        </p:nvSpPr>
        <p:spPr/>
        <p:txBody>
          <a:bodyPr/>
          <a:lstStyle/>
          <a:p>
            <a:fld id="{C3C198C5-E517-4925-8CF9-4EB4847817F8}" type="slidenum">
              <a:rPr lang="en-US" smtClean="0"/>
              <a:t>‹#›</a:t>
            </a:fld>
            <a:endParaRPr lang="en-US"/>
          </a:p>
        </p:txBody>
      </p:sp>
    </p:spTree>
    <p:extLst>
      <p:ext uri="{BB962C8B-B14F-4D97-AF65-F5344CB8AC3E}">
        <p14:creationId xmlns:p14="http://schemas.microsoft.com/office/powerpoint/2010/main" val="3725241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2C8BF8-C7E6-4400-9582-AB379F2E2E0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A790A953-AA45-4827-B193-3897FC8AE4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BCF6032-AD51-4AAC-84D8-018E239CCA95}"/>
              </a:ext>
            </a:extLst>
          </p:cNvPr>
          <p:cNvSpPr>
            <a:spLocks noGrp="1"/>
          </p:cNvSpPr>
          <p:nvPr>
            <p:ph type="dt" sz="half" idx="10"/>
          </p:nvPr>
        </p:nvSpPr>
        <p:spPr/>
        <p:txBody>
          <a:bodyPr/>
          <a:lstStyle/>
          <a:p>
            <a:fld id="{DFCBF3FA-A751-4570-8FB6-4B690BA30EB0}" type="datetimeFigureOut">
              <a:rPr lang="en-US" smtClean="0"/>
              <a:t>5/26/2018</a:t>
            </a:fld>
            <a:endParaRPr lang="en-US"/>
          </a:p>
        </p:txBody>
      </p:sp>
      <p:sp>
        <p:nvSpPr>
          <p:cNvPr id="5" name="页脚占位符 4">
            <a:extLst>
              <a:ext uri="{FF2B5EF4-FFF2-40B4-BE49-F238E27FC236}">
                <a16:creationId xmlns:a16="http://schemas.microsoft.com/office/drawing/2014/main" id="{D07DD365-12F9-4E2C-865A-9513235A4C4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4EB25033-1B33-4F10-91BF-A0BC9C6AC809}"/>
              </a:ext>
            </a:extLst>
          </p:cNvPr>
          <p:cNvSpPr>
            <a:spLocks noGrp="1"/>
          </p:cNvSpPr>
          <p:nvPr>
            <p:ph type="sldNum" sz="quarter" idx="12"/>
          </p:nvPr>
        </p:nvSpPr>
        <p:spPr/>
        <p:txBody>
          <a:bodyPr/>
          <a:lstStyle/>
          <a:p>
            <a:fld id="{C3C198C5-E517-4925-8CF9-4EB4847817F8}" type="slidenum">
              <a:rPr lang="en-US" smtClean="0"/>
              <a:t>‹#›</a:t>
            </a:fld>
            <a:endParaRPr lang="en-US"/>
          </a:p>
        </p:txBody>
      </p:sp>
    </p:spTree>
    <p:extLst>
      <p:ext uri="{BB962C8B-B14F-4D97-AF65-F5344CB8AC3E}">
        <p14:creationId xmlns:p14="http://schemas.microsoft.com/office/powerpoint/2010/main" val="1966399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30AB8-DAD8-49E9-BE32-82BF0F3BDA15}"/>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6776C151-339E-4788-B161-A7A96C5A540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a:extLst>
              <a:ext uri="{FF2B5EF4-FFF2-40B4-BE49-F238E27FC236}">
                <a16:creationId xmlns:a16="http://schemas.microsoft.com/office/drawing/2014/main" id="{DD2C9F1B-1E26-47D9-BAC7-B6F1C6EB5E0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a:extLst>
              <a:ext uri="{FF2B5EF4-FFF2-40B4-BE49-F238E27FC236}">
                <a16:creationId xmlns:a16="http://schemas.microsoft.com/office/drawing/2014/main" id="{3A0F4D1D-286C-45EA-9BEF-72BB48EBC209}"/>
              </a:ext>
            </a:extLst>
          </p:cNvPr>
          <p:cNvSpPr>
            <a:spLocks noGrp="1"/>
          </p:cNvSpPr>
          <p:nvPr>
            <p:ph type="dt" sz="half" idx="10"/>
          </p:nvPr>
        </p:nvSpPr>
        <p:spPr/>
        <p:txBody>
          <a:bodyPr/>
          <a:lstStyle/>
          <a:p>
            <a:fld id="{DFCBF3FA-A751-4570-8FB6-4B690BA30EB0}" type="datetimeFigureOut">
              <a:rPr lang="en-US" smtClean="0"/>
              <a:t>5/26/2018</a:t>
            </a:fld>
            <a:endParaRPr lang="en-US"/>
          </a:p>
        </p:txBody>
      </p:sp>
      <p:sp>
        <p:nvSpPr>
          <p:cNvPr id="6" name="页脚占位符 5">
            <a:extLst>
              <a:ext uri="{FF2B5EF4-FFF2-40B4-BE49-F238E27FC236}">
                <a16:creationId xmlns:a16="http://schemas.microsoft.com/office/drawing/2014/main" id="{567D9045-6DF6-4AED-A7EC-C84410638449}"/>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08F74232-C099-45D2-9618-4B91AE4D0811}"/>
              </a:ext>
            </a:extLst>
          </p:cNvPr>
          <p:cNvSpPr>
            <a:spLocks noGrp="1"/>
          </p:cNvSpPr>
          <p:nvPr>
            <p:ph type="sldNum" sz="quarter" idx="12"/>
          </p:nvPr>
        </p:nvSpPr>
        <p:spPr/>
        <p:txBody>
          <a:bodyPr/>
          <a:lstStyle/>
          <a:p>
            <a:fld id="{C3C198C5-E517-4925-8CF9-4EB4847817F8}" type="slidenum">
              <a:rPr lang="en-US" smtClean="0"/>
              <a:t>‹#›</a:t>
            </a:fld>
            <a:endParaRPr lang="en-US"/>
          </a:p>
        </p:txBody>
      </p:sp>
    </p:spTree>
    <p:extLst>
      <p:ext uri="{BB962C8B-B14F-4D97-AF65-F5344CB8AC3E}">
        <p14:creationId xmlns:p14="http://schemas.microsoft.com/office/powerpoint/2010/main" val="290839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5AC92F-97B9-4181-91CA-F4F7C2DE3287}"/>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08C94616-09EA-47CF-9513-820A196BFF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738FB58-9605-4303-A086-C35176B5905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a:extLst>
              <a:ext uri="{FF2B5EF4-FFF2-40B4-BE49-F238E27FC236}">
                <a16:creationId xmlns:a16="http://schemas.microsoft.com/office/drawing/2014/main" id="{6F718748-36A7-4985-BACE-80A8FF5600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9E1B1C2-FEF1-4FFD-A49A-BD9E58D026B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a:extLst>
              <a:ext uri="{FF2B5EF4-FFF2-40B4-BE49-F238E27FC236}">
                <a16:creationId xmlns:a16="http://schemas.microsoft.com/office/drawing/2014/main" id="{7F37D62C-5B78-4E47-9F72-9AB94B8B750F}"/>
              </a:ext>
            </a:extLst>
          </p:cNvPr>
          <p:cNvSpPr>
            <a:spLocks noGrp="1"/>
          </p:cNvSpPr>
          <p:nvPr>
            <p:ph type="dt" sz="half" idx="10"/>
          </p:nvPr>
        </p:nvSpPr>
        <p:spPr/>
        <p:txBody>
          <a:bodyPr/>
          <a:lstStyle/>
          <a:p>
            <a:fld id="{DFCBF3FA-A751-4570-8FB6-4B690BA30EB0}" type="datetimeFigureOut">
              <a:rPr lang="en-US" smtClean="0"/>
              <a:t>5/26/2018</a:t>
            </a:fld>
            <a:endParaRPr lang="en-US"/>
          </a:p>
        </p:txBody>
      </p:sp>
      <p:sp>
        <p:nvSpPr>
          <p:cNvPr id="8" name="页脚占位符 7">
            <a:extLst>
              <a:ext uri="{FF2B5EF4-FFF2-40B4-BE49-F238E27FC236}">
                <a16:creationId xmlns:a16="http://schemas.microsoft.com/office/drawing/2014/main" id="{2FED7A66-D06D-4F7D-B76F-91ECF9EFD4C9}"/>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5BDB6F72-24D3-4C9D-A441-24D4055B718A}"/>
              </a:ext>
            </a:extLst>
          </p:cNvPr>
          <p:cNvSpPr>
            <a:spLocks noGrp="1"/>
          </p:cNvSpPr>
          <p:nvPr>
            <p:ph type="sldNum" sz="quarter" idx="12"/>
          </p:nvPr>
        </p:nvSpPr>
        <p:spPr/>
        <p:txBody>
          <a:bodyPr/>
          <a:lstStyle/>
          <a:p>
            <a:fld id="{C3C198C5-E517-4925-8CF9-4EB4847817F8}" type="slidenum">
              <a:rPr lang="en-US" smtClean="0"/>
              <a:t>‹#›</a:t>
            </a:fld>
            <a:endParaRPr lang="en-US"/>
          </a:p>
        </p:txBody>
      </p:sp>
    </p:spTree>
    <p:extLst>
      <p:ext uri="{BB962C8B-B14F-4D97-AF65-F5344CB8AC3E}">
        <p14:creationId xmlns:p14="http://schemas.microsoft.com/office/powerpoint/2010/main" val="332421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058A77-52B0-4F63-96C4-F5C062A7194C}"/>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6607CA7F-FCA9-4CEE-8042-0A6EAFB16F1B}"/>
              </a:ext>
            </a:extLst>
          </p:cNvPr>
          <p:cNvSpPr>
            <a:spLocks noGrp="1"/>
          </p:cNvSpPr>
          <p:nvPr>
            <p:ph type="dt" sz="half" idx="10"/>
          </p:nvPr>
        </p:nvSpPr>
        <p:spPr/>
        <p:txBody>
          <a:bodyPr/>
          <a:lstStyle/>
          <a:p>
            <a:fld id="{DFCBF3FA-A751-4570-8FB6-4B690BA30EB0}" type="datetimeFigureOut">
              <a:rPr lang="en-US" smtClean="0"/>
              <a:t>5/26/2018</a:t>
            </a:fld>
            <a:endParaRPr lang="en-US"/>
          </a:p>
        </p:txBody>
      </p:sp>
      <p:sp>
        <p:nvSpPr>
          <p:cNvPr id="4" name="页脚占位符 3">
            <a:extLst>
              <a:ext uri="{FF2B5EF4-FFF2-40B4-BE49-F238E27FC236}">
                <a16:creationId xmlns:a16="http://schemas.microsoft.com/office/drawing/2014/main" id="{70FEEF9C-D9F1-45F9-B9DE-DE9C6AE71E1C}"/>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C28CAB03-D537-42A0-BF1B-122AD3D04D0A}"/>
              </a:ext>
            </a:extLst>
          </p:cNvPr>
          <p:cNvSpPr>
            <a:spLocks noGrp="1"/>
          </p:cNvSpPr>
          <p:nvPr>
            <p:ph type="sldNum" sz="quarter" idx="12"/>
          </p:nvPr>
        </p:nvSpPr>
        <p:spPr/>
        <p:txBody>
          <a:bodyPr/>
          <a:lstStyle/>
          <a:p>
            <a:fld id="{C3C198C5-E517-4925-8CF9-4EB4847817F8}" type="slidenum">
              <a:rPr lang="en-US" smtClean="0"/>
              <a:t>‹#›</a:t>
            </a:fld>
            <a:endParaRPr lang="en-US"/>
          </a:p>
        </p:txBody>
      </p:sp>
    </p:spTree>
    <p:extLst>
      <p:ext uri="{BB962C8B-B14F-4D97-AF65-F5344CB8AC3E}">
        <p14:creationId xmlns:p14="http://schemas.microsoft.com/office/powerpoint/2010/main" val="267442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42B0C9F-5FC6-4B0D-AD91-FCC99E9786A7}"/>
              </a:ext>
            </a:extLst>
          </p:cNvPr>
          <p:cNvSpPr>
            <a:spLocks noGrp="1"/>
          </p:cNvSpPr>
          <p:nvPr>
            <p:ph type="dt" sz="half" idx="10"/>
          </p:nvPr>
        </p:nvSpPr>
        <p:spPr/>
        <p:txBody>
          <a:bodyPr/>
          <a:lstStyle/>
          <a:p>
            <a:fld id="{DFCBF3FA-A751-4570-8FB6-4B690BA30EB0}" type="datetimeFigureOut">
              <a:rPr lang="en-US" smtClean="0"/>
              <a:t>5/26/2018</a:t>
            </a:fld>
            <a:endParaRPr lang="en-US"/>
          </a:p>
        </p:txBody>
      </p:sp>
      <p:sp>
        <p:nvSpPr>
          <p:cNvPr id="3" name="页脚占位符 2">
            <a:extLst>
              <a:ext uri="{FF2B5EF4-FFF2-40B4-BE49-F238E27FC236}">
                <a16:creationId xmlns:a16="http://schemas.microsoft.com/office/drawing/2014/main" id="{72606DD6-825E-41A7-8043-EA90663F4797}"/>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E7A633A9-FA42-4F7C-8DFE-CB140C835E6A}"/>
              </a:ext>
            </a:extLst>
          </p:cNvPr>
          <p:cNvSpPr>
            <a:spLocks noGrp="1"/>
          </p:cNvSpPr>
          <p:nvPr>
            <p:ph type="sldNum" sz="quarter" idx="12"/>
          </p:nvPr>
        </p:nvSpPr>
        <p:spPr/>
        <p:txBody>
          <a:bodyPr/>
          <a:lstStyle/>
          <a:p>
            <a:fld id="{C3C198C5-E517-4925-8CF9-4EB4847817F8}" type="slidenum">
              <a:rPr lang="en-US" smtClean="0"/>
              <a:t>‹#›</a:t>
            </a:fld>
            <a:endParaRPr lang="en-US"/>
          </a:p>
        </p:txBody>
      </p:sp>
    </p:spTree>
    <p:extLst>
      <p:ext uri="{BB962C8B-B14F-4D97-AF65-F5344CB8AC3E}">
        <p14:creationId xmlns:p14="http://schemas.microsoft.com/office/powerpoint/2010/main" val="957680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47D18-E810-4C64-A1BE-2CCF019B2D5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C6F5F1A1-AE12-4B34-B696-13E01B10D8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a:extLst>
              <a:ext uri="{FF2B5EF4-FFF2-40B4-BE49-F238E27FC236}">
                <a16:creationId xmlns:a16="http://schemas.microsoft.com/office/drawing/2014/main" id="{F216E524-E8E7-4FAF-97C2-FF2566713B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6246B08-F6AA-41C2-8ED4-F4D9FC5C37D1}"/>
              </a:ext>
            </a:extLst>
          </p:cNvPr>
          <p:cNvSpPr>
            <a:spLocks noGrp="1"/>
          </p:cNvSpPr>
          <p:nvPr>
            <p:ph type="dt" sz="half" idx="10"/>
          </p:nvPr>
        </p:nvSpPr>
        <p:spPr/>
        <p:txBody>
          <a:bodyPr/>
          <a:lstStyle/>
          <a:p>
            <a:fld id="{DFCBF3FA-A751-4570-8FB6-4B690BA30EB0}" type="datetimeFigureOut">
              <a:rPr lang="en-US" smtClean="0"/>
              <a:t>5/26/2018</a:t>
            </a:fld>
            <a:endParaRPr lang="en-US"/>
          </a:p>
        </p:txBody>
      </p:sp>
      <p:sp>
        <p:nvSpPr>
          <p:cNvPr id="6" name="页脚占位符 5">
            <a:extLst>
              <a:ext uri="{FF2B5EF4-FFF2-40B4-BE49-F238E27FC236}">
                <a16:creationId xmlns:a16="http://schemas.microsoft.com/office/drawing/2014/main" id="{8799EFA6-963A-435A-8E3C-9EB2FEBFE6A4}"/>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7A572BEE-C256-4365-A0B1-C0615DB411F5}"/>
              </a:ext>
            </a:extLst>
          </p:cNvPr>
          <p:cNvSpPr>
            <a:spLocks noGrp="1"/>
          </p:cNvSpPr>
          <p:nvPr>
            <p:ph type="sldNum" sz="quarter" idx="12"/>
          </p:nvPr>
        </p:nvSpPr>
        <p:spPr/>
        <p:txBody>
          <a:bodyPr/>
          <a:lstStyle/>
          <a:p>
            <a:fld id="{C3C198C5-E517-4925-8CF9-4EB4847817F8}" type="slidenum">
              <a:rPr lang="en-US" smtClean="0"/>
              <a:t>‹#›</a:t>
            </a:fld>
            <a:endParaRPr lang="en-US"/>
          </a:p>
        </p:txBody>
      </p:sp>
    </p:spTree>
    <p:extLst>
      <p:ext uri="{BB962C8B-B14F-4D97-AF65-F5344CB8AC3E}">
        <p14:creationId xmlns:p14="http://schemas.microsoft.com/office/powerpoint/2010/main" val="484071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BC4827-6807-4DA1-A4AA-67D81FA1CE7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F7A71431-913A-4FE8-9799-37E4F5A4AF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C3BC562A-CE92-4FAC-9944-3BA0213F58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F3465D2-4CE8-42D7-A3F5-4FF994FAE212}"/>
              </a:ext>
            </a:extLst>
          </p:cNvPr>
          <p:cNvSpPr>
            <a:spLocks noGrp="1"/>
          </p:cNvSpPr>
          <p:nvPr>
            <p:ph type="dt" sz="half" idx="10"/>
          </p:nvPr>
        </p:nvSpPr>
        <p:spPr/>
        <p:txBody>
          <a:bodyPr/>
          <a:lstStyle/>
          <a:p>
            <a:fld id="{DFCBF3FA-A751-4570-8FB6-4B690BA30EB0}" type="datetimeFigureOut">
              <a:rPr lang="en-US" smtClean="0"/>
              <a:t>5/26/2018</a:t>
            </a:fld>
            <a:endParaRPr lang="en-US"/>
          </a:p>
        </p:txBody>
      </p:sp>
      <p:sp>
        <p:nvSpPr>
          <p:cNvPr id="6" name="页脚占位符 5">
            <a:extLst>
              <a:ext uri="{FF2B5EF4-FFF2-40B4-BE49-F238E27FC236}">
                <a16:creationId xmlns:a16="http://schemas.microsoft.com/office/drawing/2014/main" id="{3F449A8A-A116-4934-9D17-DBA33CDE849C}"/>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F4BF192E-D227-4663-AD56-FDA0E5F08972}"/>
              </a:ext>
            </a:extLst>
          </p:cNvPr>
          <p:cNvSpPr>
            <a:spLocks noGrp="1"/>
          </p:cNvSpPr>
          <p:nvPr>
            <p:ph type="sldNum" sz="quarter" idx="12"/>
          </p:nvPr>
        </p:nvSpPr>
        <p:spPr/>
        <p:txBody>
          <a:bodyPr/>
          <a:lstStyle/>
          <a:p>
            <a:fld id="{C3C198C5-E517-4925-8CF9-4EB4847817F8}" type="slidenum">
              <a:rPr lang="en-US" smtClean="0"/>
              <a:t>‹#›</a:t>
            </a:fld>
            <a:endParaRPr lang="en-US"/>
          </a:p>
        </p:txBody>
      </p:sp>
    </p:spTree>
    <p:extLst>
      <p:ext uri="{BB962C8B-B14F-4D97-AF65-F5344CB8AC3E}">
        <p14:creationId xmlns:p14="http://schemas.microsoft.com/office/powerpoint/2010/main" val="380075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AD5865D-3521-497F-A6D6-FF02935EA0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FF7BBDE9-D5F2-4BE8-B995-452264750C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51C251EA-045A-446B-B146-12C975171A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CBF3FA-A751-4570-8FB6-4B690BA30EB0}" type="datetimeFigureOut">
              <a:rPr lang="en-US" smtClean="0"/>
              <a:t>5/26/2018</a:t>
            </a:fld>
            <a:endParaRPr lang="en-US"/>
          </a:p>
        </p:txBody>
      </p:sp>
      <p:sp>
        <p:nvSpPr>
          <p:cNvPr id="5" name="页脚占位符 4">
            <a:extLst>
              <a:ext uri="{FF2B5EF4-FFF2-40B4-BE49-F238E27FC236}">
                <a16:creationId xmlns:a16="http://schemas.microsoft.com/office/drawing/2014/main" id="{E4F1B6AA-DA11-4B4F-95F0-C8F59785B2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210C8ECF-606A-4442-AECE-A1E14DEE7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C198C5-E517-4925-8CF9-4EB4847817F8}" type="slidenum">
              <a:rPr lang="en-US" smtClean="0"/>
              <a:t>‹#›</a:t>
            </a:fld>
            <a:endParaRPr lang="en-US"/>
          </a:p>
        </p:txBody>
      </p:sp>
    </p:spTree>
    <p:extLst>
      <p:ext uri="{BB962C8B-B14F-4D97-AF65-F5344CB8AC3E}">
        <p14:creationId xmlns:p14="http://schemas.microsoft.com/office/powerpoint/2010/main" val="106444148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807968" y="19506"/>
            <a:ext cx="1033515" cy="276422"/>
          </a:xfrm>
          <a:prstGeom prst="rect">
            <a:avLst/>
          </a:prstGeom>
        </p:spPr>
        <p:txBody>
          <a:bodyPr wrap="square">
            <a:spAutoFit/>
          </a:bodyPr>
          <a:lstStyle/>
          <a:p>
            <a:pPr defTabSz="1219170">
              <a:defRPr/>
            </a:pPr>
            <a:r>
              <a:rPr lang="en-US" altLang="zh-CN" sz="133" kern="0" dirty="0">
                <a:solidFill>
                  <a:sysClr val="window" lastClr="FFFFFF"/>
                </a:solidFill>
              </a:rPr>
              <a:t>PPT</a:t>
            </a:r>
            <a:r>
              <a:rPr lang="zh-CN" altLang="en-US" sz="133" kern="0" dirty="0">
                <a:solidFill>
                  <a:sysClr val="window" lastClr="FFFFFF"/>
                </a:solidFill>
              </a:rPr>
              <a:t>模板下载：</a:t>
            </a:r>
            <a:r>
              <a:rPr lang="en-US" altLang="zh-CN" sz="133" kern="0" dirty="0">
                <a:solidFill>
                  <a:sysClr val="window" lastClr="FFFFFF"/>
                </a:solidFill>
              </a:rPr>
              <a:t>www.1ppt.com/moban/     </a:t>
            </a:r>
            <a:r>
              <a:rPr lang="zh-CN" altLang="en-US" sz="133" kern="0" dirty="0">
                <a:solidFill>
                  <a:sysClr val="window" lastClr="FFFFFF"/>
                </a:solidFill>
              </a:rPr>
              <a:t>行业</a:t>
            </a:r>
            <a:r>
              <a:rPr lang="en-US" altLang="zh-CN" sz="133" kern="0" dirty="0">
                <a:solidFill>
                  <a:sysClr val="window" lastClr="FFFFFF"/>
                </a:solidFill>
              </a:rPr>
              <a:t>PPT</a:t>
            </a:r>
            <a:r>
              <a:rPr lang="zh-CN" altLang="en-US" sz="133" kern="0" dirty="0">
                <a:solidFill>
                  <a:sysClr val="window" lastClr="FFFFFF"/>
                </a:solidFill>
              </a:rPr>
              <a:t>模板：</a:t>
            </a:r>
            <a:r>
              <a:rPr lang="en-US" altLang="zh-CN" sz="133" kern="0" dirty="0">
                <a:solidFill>
                  <a:sysClr val="window" lastClr="FFFFFF"/>
                </a:solidFill>
              </a:rPr>
              <a:t>www.1ppt.com/hangye/ </a:t>
            </a:r>
          </a:p>
          <a:p>
            <a:pPr defTabSz="1219170">
              <a:defRPr/>
            </a:pPr>
            <a:r>
              <a:rPr lang="zh-CN" altLang="en-US" sz="133" kern="0" dirty="0">
                <a:solidFill>
                  <a:sysClr val="window" lastClr="FFFFFF"/>
                </a:solidFill>
              </a:rPr>
              <a:t>节日</a:t>
            </a:r>
            <a:r>
              <a:rPr lang="en-US" altLang="zh-CN" sz="133" kern="0" dirty="0">
                <a:solidFill>
                  <a:sysClr val="window" lastClr="FFFFFF"/>
                </a:solidFill>
              </a:rPr>
              <a:t>PPT</a:t>
            </a:r>
            <a:r>
              <a:rPr lang="zh-CN" altLang="en-US" sz="133" kern="0" dirty="0">
                <a:solidFill>
                  <a:sysClr val="window" lastClr="FFFFFF"/>
                </a:solidFill>
              </a:rPr>
              <a:t>模板：</a:t>
            </a:r>
            <a:r>
              <a:rPr lang="en-US" altLang="zh-CN" sz="133" kern="0" dirty="0">
                <a:solidFill>
                  <a:sysClr val="window" lastClr="FFFFFF"/>
                </a:solidFill>
              </a:rPr>
              <a:t>www.1ppt.com/jieri/           PPT</a:t>
            </a:r>
            <a:r>
              <a:rPr lang="zh-CN" altLang="en-US" sz="133" kern="0" dirty="0">
                <a:solidFill>
                  <a:sysClr val="window" lastClr="FFFFFF"/>
                </a:solidFill>
              </a:rPr>
              <a:t>素材下载：</a:t>
            </a:r>
            <a:r>
              <a:rPr lang="en-US" altLang="zh-CN" sz="133" kern="0" dirty="0">
                <a:solidFill>
                  <a:sysClr val="window" lastClr="FFFFFF"/>
                </a:solidFill>
              </a:rPr>
              <a:t>www.1ppt.com/sucai/</a:t>
            </a:r>
          </a:p>
          <a:p>
            <a:pPr defTabSz="1219170">
              <a:defRPr/>
            </a:pPr>
            <a:r>
              <a:rPr lang="en-US" altLang="zh-CN" sz="133" kern="0" dirty="0">
                <a:solidFill>
                  <a:sysClr val="window" lastClr="FFFFFF"/>
                </a:solidFill>
              </a:rPr>
              <a:t>PPT</a:t>
            </a:r>
            <a:r>
              <a:rPr lang="zh-CN" altLang="en-US" sz="133" kern="0" dirty="0">
                <a:solidFill>
                  <a:sysClr val="window" lastClr="FFFFFF"/>
                </a:solidFill>
              </a:rPr>
              <a:t>背景图片：</a:t>
            </a:r>
            <a:r>
              <a:rPr lang="en-US" altLang="zh-CN" sz="133" kern="0" dirty="0">
                <a:solidFill>
                  <a:sysClr val="window" lastClr="FFFFFF"/>
                </a:solidFill>
              </a:rPr>
              <a:t>www.1ppt.com/beijing/      PPT</a:t>
            </a:r>
            <a:r>
              <a:rPr lang="zh-CN" altLang="en-US" sz="133" kern="0" dirty="0">
                <a:solidFill>
                  <a:sysClr val="window" lastClr="FFFFFF"/>
                </a:solidFill>
              </a:rPr>
              <a:t>图表下载：</a:t>
            </a:r>
            <a:r>
              <a:rPr lang="en-US" altLang="zh-CN" sz="133" kern="0" dirty="0">
                <a:solidFill>
                  <a:sysClr val="window" lastClr="FFFFFF"/>
                </a:solidFill>
              </a:rPr>
              <a:t>www.1ppt.com/tubiao/      </a:t>
            </a:r>
          </a:p>
          <a:p>
            <a:pPr defTabSz="1219170">
              <a:defRPr/>
            </a:pPr>
            <a:r>
              <a:rPr lang="zh-CN" altLang="en-US" sz="133" kern="0" dirty="0">
                <a:solidFill>
                  <a:sysClr val="window" lastClr="FFFFFF"/>
                </a:solidFill>
              </a:rPr>
              <a:t>优秀</a:t>
            </a:r>
            <a:r>
              <a:rPr lang="en-US" altLang="zh-CN" sz="133" kern="0" dirty="0">
                <a:solidFill>
                  <a:sysClr val="window" lastClr="FFFFFF"/>
                </a:solidFill>
              </a:rPr>
              <a:t>PPT</a:t>
            </a:r>
            <a:r>
              <a:rPr lang="zh-CN" altLang="en-US" sz="133" kern="0" dirty="0">
                <a:solidFill>
                  <a:sysClr val="window" lastClr="FFFFFF"/>
                </a:solidFill>
              </a:rPr>
              <a:t>下载：</a:t>
            </a:r>
            <a:r>
              <a:rPr lang="en-US" altLang="zh-CN" sz="133" kern="0" dirty="0">
                <a:solidFill>
                  <a:sysClr val="window" lastClr="FFFFFF"/>
                </a:solidFill>
              </a:rPr>
              <a:t>www.1ppt.com/xiazai/        PPT</a:t>
            </a:r>
            <a:r>
              <a:rPr lang="zh-CN" altLang="en-US" sz="133" kern="0" dirty="0">
                <a:solidFill>
                  <a:sysClr val="window" lastClr="FFFFFF"/>
                </a:solidFill>
              </a:rPr>
              <a:t>教程： </a:t>
            </a:r>
            <a:r>
              <a:rPr lang="en-US" altLang="zh-CN" sz="133" kern="0" dirty="0">
                <a:solidFill>
                  <a:sysClr val="window" lastClr="FFFFFF"/>
                </a:solidFill>
              </a:rPr>
              <a:t>www.1ppt.com/powerpoint/      </a:t>
            </a:r>
          </a:p>
          <a:p>
            <a:pPr defTabSz="1219170">
              <a:defRPr/>
            </a:pPr>
            <a:r>
              <a:rPr lang="en-US" altLang="zh-CN" sz="133" kern="0" dirty="0">
                <a:solidFill>
                  <a:sysClr val="window" lastClr="FFFFFF"/>
                </a:solidFill>
              </a:rPr>
              <a:t>Word</a:t>
            </a:r>
            <a:r>
              <a:rPr lang="zh-CN" altLang="en-US" sz="133" kern="0" dirty="0">
                <a:solidFill>
                  <a:sysClr val="window" lastClr="FFFFFF"/>
                </a:solidFill>
              </a:rPr>
              <a:t>教程： </a:t>
            </a:r>
            <a:r>
              <a:rPr lang="en-US" altLang="zh-CN" sz="133" kern="0" dirty="0">
                <a:solidFill>
                  <a:sysClr val="window" lastClr="FFFFFF"/>
                </a:solidFill>
              </a:rPr>
              <a:t>www.1ppt.com/word/              Excel</a:t>
            </a:r>
            <a:r>
              <a:rPr lang="zh-CN" altLang="en-US" sz="133" kern="0" dirty="0">
                <a:solidFill>
                  <a:sysClr val="window" lastClr="FFFFFF"/>
                </a:solidFill>
              </a:rPr>
              <a:t>教程：</a:t>
            </a:r>
            <a:r>
              <a:rPr lang="en-US" altLang="zh-CN" sz="133" kern="0" dirty="0">
                <a:solidFill>
                  <a:sysClr val="window" lastClr="FFFFFF"/>
                </a:solidFill>
              </a:rPr>
              <a:t>www.1ppt.com/excel/  </a:t>
            </a:r>
          </a:p>
          <a:p>
            <a:pPr defTabSz="1219170">
              <a:defRPr/>
            </a:pPr>
            <a:r>
              <a:rPr lang="zh-CN" altLang="en-US" sz="133" kern="0" dirty="0">
                <a:solidFill>
                  <a:sysClr val="window" lastClr="FFFFFF"/>
                </a:solidFill>
              </a:rPr>
              <a:t>资料下载：</a:t>
            </a:r>
            <a:r>
              <a:rPr lang="en-US" altLang="zh-CN" sz="133" kern="0" dirty="0">
                <a:solidFill>
                  <a:sysClr val="window" lastClr="FFFFFF"/>
                </a:solidFill>
              </a:rPr>
              <a:t>www.1ppt.com/ziliao/                PPT</a:t>
            </a:r>
            <a:r>
              <a:rPr lang="zh-CN" altLang="en-US" sz="133" kern="0" dirty="0">
                <a:solidFill>
                  <a:sysClr val="window" lastClr="FFFFFF"/>
                </a:solidFill>
              </a:rPr>
              <a:t>课件下载：</a:t>
            </a:r>
            <a:r>
              <a:rPr lang="en-US" altLang="zh-CN" sz="133" kern="0" dirty="0">
                <a:solidFill>
                  <a:sysClr val="window" lastClr="FFFFFF"/>
                </a:solidFill>
              </a:rPr>
              <a:t>www.1ppt.com/kejian/ </a:t>
            </a:r>
          </a:p>
          <a:p>
            <a:pPr defTabSz="1219170">
              <a:defRPr/>
            </a:pPr>
            <a:r>
              <a:rPr lang="zh-CN" altLang="en-US" sz="133" kern="0" dirty="0">
                <a:solidFill>
                  <a:sysClr val="window" lastClr="FFFFFF"/>
                </a:solidFill>
              </a:rPr>
              <a:t>范文下载：</a:t>
            </a:r>
            <a:r>
              <a:rPr lang="en-US" altLang="zh-CN" sz="133" kern="0" dirty="0">
                <a:solidFill>
                  <a:sysClr val="window" lastClr="FFFFFF"/>
                </a:solidFill>
              </a:rPr>
              <a:t>www.1ppt.com/fanwen/             </a:t>
            </a:r>
            <a:r>
              <a:rPr lang="zh-CN" altLang="en-US" sz="133" kern="0" dirty="0">
                <a:solidFill>
                  <a:sysClr val="window" lastClr="FFFFFF"/>
                </a:solidFill>
              </a:rPr>
              <a:t>试卷下载：</a:t>
            </a:r>
            <a:r>
              <a:rPr lang="en-US" altLang="zh-CN" sz="133" kern="0" dirty="0">
                <a:solidFill>
                  <a:sysClr val="window" lastClr="FFFFFF"/>
                </a:solidFill>
              </a:rPr>
              <a:t>www.1ppt.com/shiti/  </a:t>
            </a:r>
          </a:p>
          <a:p>
            <a:pPr defTabSz="1219170">
              <a:defRPr/>
            </a:pPr>
            <a:r>
              <a:rPr lang="zh-CN" altLang="en-US" sz="133" kern="0" dirty="0">
                <a:solidFill>
                  <a:sysClr val="window" lastClr="FFFFFF"/>
                </a:solidFill>
              </a:rPr>
              <a:t>教案下载：</a:t>
            </a:r>
            <a:r>
              <a:rPr lang="en-US" altLang="zh-CN" sz="133" kern="0" dirty="0">
                <a:solidFill>
                  <a:sysClr val="window" lastClr="FFFFFF"/>
                </a:solidFill>
              </a:rPr>
              <a:t>www.1ppt.com/jiaoan/        PPT</a:t>
            </a:r>
            <a:r>
              <a:rPr lang="zh-CN" altLang="en-US" sz="133" kern="0" dirty="0">
                <a:solidFill>
                  <a:sysClr val="window" lastClr="FFFFFF"/>
                </a:solidFill>
              </a:rPr>
              <a:t>论坛：</a:t>
            </a:r>
            <a:r>
              <a:rPr lang="en-US" altLang="zh-CN" sz="133" kern="0" dirty="0">
                <a:solidFill>
                  <a:sysClr val="window" lastClr="FFFFFF"/>
                </a:solidFill>
              </a:rPr>
              <a:t>www.1ppt.cn</a:t>
            </a:r>
          </a:p>
          <a:p>
            <a:pPr defTabSz="1219170">
              <a:defRPr/>
            </a:pPr>
            <a:r>
              <a:rPr lang="en-US" altLang="zh-CN" sz="133" kern="0" dirty="0">
                <a:solidFill>
                  <a:sysClr val="window" lastClr="FFFFFF"/>
                </a:solidFill>
              </a:rPr>
              <a:t> </a:t>
            </a:r>
            <a:endParaRPr lang="zh-CN" altLang="en-US" sz="133" kern="0" dirty="0">
              <a:solidFill>
                <a:sysClr val="window" lastClr="FFFFFF"/>
              </a:solidFill>
            </a:endParaRPr>
          </a:p>
        </p:txBody>
      </p:sp>
      <p:sp>
        <p:nvSpPr>
          <p:cNvPr id="3" name="矩形 2"/>
          <p:cNvSpPr/>
          <p:nvPr/>
        </p:nvSpPr>
        <p:spPr>
          <a:xfrm>
            <a:off x="-25785" y="10899"/>
            <a:ext cx="12192000" cy="423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Rectangle 3"/>
          <p:cNvSpPr txBox="1">
            <a:spLocks noChangeArrowheads="1"/>
          </p:cNvSpPr>
          <p:nvPr/>
        </p:nvSpPr>
        <p:spPr>
          <a:xfrm>
            <a:off x="2244288" y="633996"/>
            <a:ext cx="8155488" cy="3618589"/>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Development and Evaluation of Mixed Reality Educational Applications</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Rectangle 4"/>
          <p:cNvSpPr txBox="1">
            <a:spLocks noChangeArrowheads="1"/>
          </p:cNvSpPr>
          <p:nvPr/>
        </p:nvSpPr>
        <p:spPr>
          <a:xfrm>
            <a:off x="5481583" y="5417194"/>
            <a:ext cx="6684632" cy="1421300"/>
          </a:xfrm>
          <a:prstGeom prst="rect">
            <a:avLst/>
          </a:prstGeom>
        </p:spPr>
        <p:txBody>
          <a:bodyPr vert="horz" lIns="121920" tIns="60960" rIns="121920" bIns="60960" rtlCol="0" anchor="b">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zh-CN" sz="1867" dirty="0">
                <a:latin typeface="Times New Roman" panose="02020603050405020304" pitchFamily="18" charset="0"/>
                <a:ea typeface="微软雅黑" panose="020B0503020204020204" pitchFamily="34" charset="-122"/>
                <a:cs typeface="Times New Roman" panose="02020603050405020304" pitchFamily="18" charset="0"/>
              </a:rPr>
              <a:t>DUAN XIAOYUN</a:t>
            </a:r>
          </a:p>
          <a:p>
            <a:pPr marL="0" indent="0" algn="r">
              <a:buNone/>
            </a:pPr>
            <a:r>
              <a:rPr lang="en-US" altLang="zh-CN" sz="1867" dirty="0">
                <a:latin typeface="Times New Roman" panose="02020603050405020304" pitchFamily="18" charset="0"/>
                <a:ea typeface="微软雅黑" panose="020B0503020204020204" pitchFamily="34" charset="-122"/>
                <a:cs typeface="Times New Roman" panose="02020603050405020304" pitchFamily="18" charset="0"/>
              </a:rPr>
              <a:t>2018.05.29</a:t>
            </a:r>
          </a:p>
          <a:p>
            <a:pPr marL="0" indent="0" algn="r">
              <a:buNone/>
            </a:pPr>
            <a:r>
              <a:rPr lang="en-US" sz="1900" dirty="0">
                <a:latin typeface="Times New Roman" panose="02020603050405020304" pitchFamily="18" charset="0"/>
                <a:ea typeface="微软雅黑" panose="020B0503020204020204" pitchFamily="34" charset="-122"/>
                <a:cs typeface="Times New Roman" panose="02020603050405020304" pitchFamily="18" charset="0"/>
              </a:rPr>
              <a:t>Game Multimedia Engineering, </a:t>
            </a:r>
            <a:r>
              <a:rPr lang="en-US" sz="1900" dirty="0" err="1">
                <a:latin typeface="Times New Roman" panose="02020603050405020304" pitchFamily="18" charset="0"/>
                <a:ea typeface="微软雅黑" panose="020B0503020204020204" pitchFamily="34" charset="-122"/>
                <a:cs typeface="Times New Roman" panose="02020603050405020304" pitchFamily="18" charset="0"/>
              </a:rPr>
              <a:t>PaiChai</a:t>
            </a:r>
            <a:r>
              <a:rPr lang="en-US" sz="1900" dirty="0">
                <a:latin typeface="Times New Roman" panose="02020603050405020304" pitchFamily="18" charset="0"/>
                <a:ea typeface="微软雅黑" panose="020B0503020204020204" pitchFamily="34" charset="-122"/>
                <a:cs typeface="Times New Roman" panose="02020603050405020304" pitchFamily="18" charset="0"/>
              </a:rPr>
              <a:t> University</a:t>
            </a:r>
          </a:p>
        </p:txBody>
      </p:sp>
      <p:cxnSp>
        <p:nvCxnSpPr>
          <p:cNvPr id="46" name="直接连接符 5"/>
          <p:cNvCxnSpPr>
            <a:cxnSpLocks noChangeShapeType="1"/>
          </p:cNvCxnSpPr>
          <p:nvPr/>
        </p:nvCxnSpPr>
        <p:spPr bwMode="auto">
          <a:xfrm flipH="1">
            <a:off x="5231905" y="3315471"/>
            <a:ext cx="6157068"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3367095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3"/>
                                        </p:tgtEl>
                                        <p:attrNameLst>
                                          <p:attrName>ppt_y</p:attrName>
                                        </p:attrNameLst>
                                      </p:cBhvr>
                                      <p:tavLst>
                                        <p:tav tm="0">
                                          <p:val>
                                            <p:strVal val="#ppt_y"/>
                                          </p:val>
                                        </p:tav>
                                        <p:tav tm="100000">
                                          <p:val>
                                            <p:strVal val="#ppt_y"/>
                                          </p:val>
                                        </p:tav>
                                      </p:tavLst>
                                    </p:anim>
                                    <p:anim calcmode="lin" valueType="num">
                                      <p:cBhvr>
                                        <p:cTn id="9"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3"/>
                                        </p:tgtEl>
                                      </p:cBhvr>
                                    </p:animEffect>
                                  </p:childTnLst>
                                </p:cTn>
                              </p:par>
                            </p:childTnLst>
                          </p:cTn>
                        </p:par>
                        <p:par>
                          <p:cTn id="12" fill="hold">
                            <p:stCondLst>
                              <p:cond delay="3500"/>
                            </p:stCondLst>
                            <p:childTnLst>
                              <p:par>
                                <p:cTn id="13" presetID="22" presetClass="entr" presetSubtype="2"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right)">
                                      <p:cBhvr>
                                        <p:cTn id="15" dur="1000"/>
                                        <p:tgtEl>
                                          <p:spTgt spid="46"/>
                                        </p:tgtEl>
                                      </p:cBhvr>
                                    </p:animEffect>
                                  </p:childTnLst>
                                </p:cTn>
                              </p:par>
                            </p:childTnLst>
                          </p:cTn>
                        </p:par>
                        <p:par>
                          <p:cTn id="16" fill="hold">
                            <p:stCondLst>
                              <p:cond delay="4500"/>
                            </p:stCondLst>
                            <p:childTnLst>
                              <p:par>
                                <p:cTn id="17" presetID="53" presetClass="entr" presetSubtype="16" fill="hold" grpId="0" nodeType="afterEffect">
                                  <p:stCondLst>
                                    <p:cond delay="0"/>
                                  </p:stCondLst>
                                  <p:iterate type="lt">
                                    <p:tmPct val="7000"/>
                                  </p:iterate>
                                  <p:childTnLst>
                                    <p:set>
                                      <p:cBhvr>
                                        <p:cTn id="18" dur="1" fill="hold">
                                          <p:stCondLst>
                                            <p:cond delay="0"/>
                                          </p:stCondLst>
                                        </p:cTn>
                                        <p:tgtEl>
                                          <p:spTgt spid="44"/>
                                        </p:tgtEl>
                                        <p:attrNameLst>
                                          <p:attrName>style.visibility</p:attrName>
                                        </p:attrNameLst>
                                      </p:cBhvr>
                                      <p:to>
                                        <p:strVal val="visible"/>
                                      </p:to>
                                    </p:set>
                                    <p:anim calcmode="lin" valueType="num">
                                      <p:cBhvr>
                                        <p:cTn id="19" dur="500" fill="hold"/>
                                        <p:tgtEl>
                                          <p:spTgt spid="44"/>
                                        </p:tgtEl>
                                        <p:attrNameLst>
                                          <p:attrName>ppt_w</p:attrName>
                                        </p:attrNameLst>
                                      </p:cBhvr>
                                      <p:tavLst>
                                        <p:tav tm="0">
                                          <p:val>
                                            <p:fltVal val="0"/>
                                          </p:val>
                                        </p:tav>
                                        <p:tav tm="100000">
                                          <p:val>
                                            <p:strVal val="#ppt_w"/>
                                          </p:val>
                                        </p:tav>
                                      </p:tavLst>
                                    </p:anim>
                                    <p:anim calcmode="lin" valueType="num">
                                      <p:cBhvr>
                                        <p:cTn id="20" dur="500" fill="hold"/>
                                        <p:tgtEl>
                                          <p:spTgt spid="44"/>
                                        </p:tgtEl>
                                        <p:attrNameLst>
                                          <p:attrName>ppt_h</p:attrName>
                                        </p:attrNameLst>
                                      </p:cBhvr>
                                      <p:tavLst>
                                        <p:tav tm="0">
                                          <p:val>
                                            <p:fltVal val="0"/>
                                          </p:val>
                                        </p:tav>
                                        <p:tav tm="100000">
                                          <p:val>
                                            <p:strVal val="#ppt_h"/>
                                          </p:val>
                                        </p:tav>
                                      </p:tavLst>
                                    </p:anim>
                                    <p:animEffect transition="in" filter="fade">
                                      <p:cBhvr>
                                        <p:cTn id="2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C62696-C97A-4C7F-96A3-A9F874219D71}"/>
              </a:ext>
            </a:extLst>
          </p:cNvPr>
          <p:cNvSpPr>
            <a:spLocks noGrp="1"/>
          </p:cNvSpPr>
          <p:nvPr>
            <p:ph type="title"/>
          </p:nvPr>
        </p:nvSpPr>
        <p:spPr/>
        <p:txBody>
          <a:bodyPr/>
          <a:lstStyle/>
          <a:p>
            <a:r>
              <a:rPr lang="en-US" dirty="0"/>
              <a:t>Research papers </a:t>
            </a:r>
          </a:p>
        </p:txBody>
      </p:sp>
      <p:pic>
        <p:nvPicPr>
          <p:cNvPr id="7" name="图片 6">
            <a:extLst>
              <a:ext uri="{FF2B5EF4-FFF2-40B4-BE49-F238E27FC236}">
                <a16:creationId xmlns:a16="http://schemas.microsoft.com/office/drawing/2014/main" id="{E6134555-0589-4AE5-9B67-491855EEC7F0}"/>
              </a:ext>
            </a:extLst>
          </p:cNvPr>
          <p:cNvPicPr>
            <a:picLocks noChangeAspect="1"/>
          </p:cNvPicPr>
          <p:nvPr/>
        </p:nvPicPr>
        <p:blipFill>
          <a:blip r:embed="rId2"/>
          <a:stretch>
            <a:fillRect/>
          </a:stretch>
        </p:blipFill>
        <p:spPr>
          <a:xfrm>
            <a:off x="677334" y="1766125"/>
            <a:ext cx="11249025" cy="4276725"/>
          </a:xfrm>
          <a:prstGeom prst="rect">
            <a:avLst/>
          </a:prstGeom>
        </p:spPr>
      </p:pic>
    </p:spTree>
    <p:extLst>
      <p:ext uri="{BB962C8B-B14F-4D97-AF65-F5344CB8AC3E}">
        <p14:creationId xmlns:p14="http://schemas.microsoft.com/office/powerpoint/2010/main" val="1565019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8D2F2-9552-40B4-9E26-781ADD517C5F}"/>
              </a:ext>
            </a:extLst>
          </p:cNvPr>
          <p:cNvSpPr>
            <a:spLocks noGrp="1"/>
          </p:cNvSpPr>
          <p:nvPr>
            <p:ph type="title"/>
          </p:nvPr>
        </p:nvSpPr>
        <p:spPr/>
        <p:txBody>
          <a:bodyPr/>
          <a:lstStyle/>
          <a:p>
            <a:r>
              <a:rPr lang="en-US" dirty="0"/>
              <a:t>Related Work</a:t>
            </a:r>
          </a:p>
        </p:txBody>
      </p:sp>
      <p:sp>
        <p:nvSpPr>
          <p:cNvPr id="3" name="内容占位符 2">
            <a:extLst>
              <a:ext uri="{FF2B5EF4-FFF2-40B4-BE49-F238E27FC236}">
                <a16:creationId xmlns:a16="http://schemas.microsoft.com/office/drawing/2014/main" id="{495704A6-9FD6-4057-8C41-4638C9320B6F}"/>
              </a:ext>
            </a:extLst>
          </p:cNvPr>
          <p:cNvSpPr>
            <a:spLocks noGrp="1"/>
          </p:cNvSpPr>
          <p:nvPr>
            <p:ph idx="1"/>
          </p:nvPr>
        </p:nvSpPr>
        <p:spPr>
          <a:xfrm>
            <a:off x="838200" y="1467818"/>
            <a:ext cx="10515600" cy="5025057"/>
          </a:xfrm>
        </p:spPr>
        <p:txBody>
          <a:bodyPr>
            <a:normAutofit/>
          </a:bodyPr>
          <a:lstStyle/>
          <a:p>
            <a:pPr algn="just"/>
            <a:r>
              <a:rPr lang="en-US" sz="2400" dirty="0"/>
              <a:t>In spite of the short term of educational application of VR and AR technology, it coincides with the opinions of educational theories such as behaviorism and constructivism</a:t>
            </a:r>
          </a:p>
          <a:p>
            <a:pPr algn="just"/>
            <a:r>
              <a:rPr lang="en-US" sz="2400" dirty="0"/>
              <a:t>In behaviorism theory, learning is stimulus-reaction connection constituted by the interrelation between knowledge and the outside world. The learning environment created by VR and AR could promote learners to seek feedback from the interaction with environment and retrieve subsequent action directives so that the connection between knowledge and reaction could be fully found</a:t>
            </a:r>
          </a:p>
          <a:p>
            <a:pPr algn="just"/>
            <a:r>
              <a:rPr lang="en-US" sz="2400" dirty="0"/>
              <a:t>Considerable construction instrument systems and presentation areas provided by VR and AR virtual learning situation and learners’ subjective initiative coincide with Piaget’s conception and practice of </a:t>
            </a:r>
            <a:r>
              <a:rPr lang="en-US" sz="2400" dirty="0">
                <a:solidFill>
                  <a:srgbClr val="FFFF00"/>
                </a:solidFill>
              </a:rPr>
              <a:t>“moving laboratory to the classroom”</a:t>
            </a:r>
            <a:r>
              <a:rPr lang="en-US" sz="2400" dirty="0"/>
              <a:t> and the constructivism view of </a:t>
            </a:r>
            <a:r>
              <a:rPr lang="en-US" sz="2400" dirty="0">
                <a:solidFill>
                  <a:srgbClr val="FFFF00"/>
                </a:solidFill>
              </a:rPr>
              <a:t>“learning is certain experience in real situation”</a:t>
            </a:r>
            <a:endParaRPr lang="en-US" sz="2400" dirty="0"/>
          </a:p>
          <a:p>
            <a:endParaRPr lang="en-US" dirty="0"/>
          </a:p>
        </p:txBody>
      </p:sp>
    </p:spTree>
    <p:extLst>
      <p:ext uri="{BB962C8B-B14F-4D97-AF65-F5344CB8AC3E}">
        <p14:creationId xmlns:p14="http://schemas.microsoft.com/office/powerpoint/2010/main" val="1014527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8B9AA0-8E2B-4B4D-8F1A-2A9B9E5FD742}"/>
              </a:ext>
            </a:extLst>
          </p:cNvPr>
          <p:cNvSpPr>
            <a:spLocks noGrp="1"/>
          </p:cNvSpPr>
          <p:nvPr>
            <p:ph type="title"/>
          </p:nvPr>
        </p:nvSpPr>
        <p:spPr/>
        <p:txBody>
          <a:bodyPr/>
          <a:lstStyle/>
          <a:p>
            <a:r>
              <a:rPr lang="en-US" dirty="0"/>
              <a:t>Educational Applications types</a:t>
            </a:r>
          </a:p>
        </p:txBody>
      </p:sp>
      <p:sp>
        <p:nvSpPr>
          <p:cNvPr id="3" name="内容占位符 2">
            <a:extLst>
              <a:ext uri="{FF2B5EF4-FFF2-40B4-BE49-F238E27FC236}">
                <a16:creationId xmlns:a16="http://schemas.microsoft.com/office/drawing/2014/main" id="{C40C0CF6-1EAD-469D-90DB-791ACDF49FD5}"/>
              </a:ext>
            </a:extLst>
          </p:cNvPr>
          <p:cNvSpPr>
            <a:spLocks noGrp="1"/>
          </p:cNvSpPr>
          <p:nvPr>
            <p:ph idx="1"/>
          </p:nvPr>
        </p:nvSpPr>
        <p:spPr>
          <a:xfrm>
            <a:off x="677334" y="1645920"/>
            <a:ext cx="9917514" cy="5053811"/>
          </a:xfrm>
        </p:spPr>
        <p:txBody>
          <a:bodyPr>
            <a:normAutofit fontScale="77500" lnSpcReduction="20000"/>
          </a:bodyPr>
          <a:lstStyle/>
          <a:p>
            <a:r>
              <a:rPr lang="en-US" b="1" dirty="0"/>
              <a:t>3D Virtual Learning Environment</a:t>
            </a:r>
          </a:p>
          <a:p>
            <a:pPr lvl="1"/>
            <a:r>
              <a:rPr lang="en-US" dirty="0" err="1"/>
              <a:t>Sloodle</a:t>
            </a:r>
            <a:r>
              <a:rPr lang="en-US" dirty="0"/>
              <a:t> (Second Life Object-Oriented Distributed Learning Environment)</a:t>
            </a:r>
          </a:p>
          <a:p>
            <a:r>
              <a:rPr lang="en-US" b="1" dirty="0"/>
              <a:t>AR Books</a:t>
            </a:r>
          </a:p>
          <a:p>
            <a:pPr lvl="1" algn="just"/>
            <a:r>
              <a:rPr lang="en-US" dirty="0"/>
              <a:t>The</a:t>
            </a:r>
            <a:r>
              <a:rPr lang="en-US" i="1" dirty="0"/>
              <a:t> Magic Book</a:t>
            </a:r>
            <a:r>
              <a:rPr lang="en-US" dirty="0"/>
              <a:t> produced by </a:t>
            </a:r>
            <a:r>
              <a:rPr lang="en-US" dirty="0" err="1"/>
              <a:t>Damine</a:t>
            </a:r>
            <a:r>
              <a:rPr lang="en-US" dirty="0"/>
              <a:t> Hirst , By producing the 3D scene and animation in accordance with book contents and utilizing a special pair of glasses to make children see the virtual-real scene</a:t>
            </a:r>
          </a:p>
          <a:p>
            <a:r>
              <a:rPr lang="en-US" b="1" dirty="0"/>
              <a:t>Science Teaching</a:t>
            </a:r>
          </a:p>
          <a:p>
            <a:pPr lvl="1"/>
            <a:r>
              <a:rPr lang="en-US" dirty="0"/>
              <a:t>Beijing Normal University explores the influence of AR technology on Grade Eight students’ physics learning effects and deep cognition in the empirical research </a:t>
            </a:r>
          </a:p>
          <a:p>
            <a:r>
              <a:rPr lang="en-US" b="1" dirty="0"/>
              <a:t>AR and VR Language Teaching</a:t>
            </a:r>
          </a:p>
          <a:p>
            <a:pPr lvl="1"/>
            <a:r>
              <a:rPr lang="en-US" dirty="0"/>
              <a:t>AR school” English ; Coqui ABC Immersive Children’s English Learning </a:t>
            </a:r>
          </a:p>
          <a:p>
            <a:r>
              <a:rPr lang="en-US" b="1" dirty="0"/>
              <a:t>VR Practical Training</a:t>
            </a:r>
          </a:p>
          <a:p>
            <a:pPr lvl="1"/>
            <a:r>
              <a:rPr lang="en-US" dirty="0">
                <a:latin typeface="Calibri" panose="020F0502020204030204" pitchFamily="34" charset="0"/>
                <a:ea typeface="맑은 고딕" panose="020B0503020000020004" pitchFamily="50" charset="-127"/>
                <a:cs typeface="Times New Roman" panose="02020603050405020304" pitchFamily="18" charset="0"/>
              </a:rPr>
              <a:t>Virtual Construction Site Program </a:t>
            </a:r>
            <a:endParaRPr lang="en-US" dirty="0"/>
          </a:p>
          <a:p>
            <a:r>
              <a:rPr lang="en-US" b="1" dirty="0"/>
              <a:t>Location Based AR Learning</a:t>
            </a:r>
          </a:p>
          <a:p>
            <a:pPr lvl="1"/>
            <a:r>
              <a:rPr lang="en-US" dirty="0"/>
              <a:t>Tourist attractions</a:t>
            </a:r>
          </a:p>
          <a:p>
            <a:r>
              <a:rPr lang="en-US" b="1" dirty="0"/>
              <a:t>Other applications</a:t>
            </a:r>
          </a:p>
          <a:p>
            <a:pPr lvl="1"/>
            <a:r>
              <a:rPr lang="en-US" dirty="0" err="1"/>
              <a:t>ChinAR</a:t>
            </a:r>
            <a:endParaRPr lang="en-US" dirty="0"/>
          </a:p>
          <a:p>
            <a:endParaRPr lang="en-US" dirty="0"/>
          </a:p>
        </p:txBody>
      </p:sp>
    </p:spTree>
    <p:extLst>
      <p:ext uri="{BB962C8B-B14F-4D97-AF65-F5344CB8AC3E}">
        <p14:creationId xmlns:p14="http://schemas.microsoft.com/office/powerpoint/2010/main" val="2376157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https://images-cn.ssl-images-amazon.com/images/I/71sxasLJkrL.jpg">
            <a:extLst>
              <a:ext uri="{FF2B5EF4-FFF2-40B4-BE49-F238E27FC236}">
                <a16:creationId xmlns:a16="http://schemas.microsoft.com/office/drawing/2014/main" id="{CA7A71FA-14D3-400D-9266-D968206F5622}"/>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6096000" y="1136498"/>
            <a:ext cx="5663827" cy="4585003"/>
          </a:xfrm>
          <a:prstGeom prst="rect">
            <a:avLst/>
          </a:prstGeom>
          <a:noFill/>
          <a:ln>
            <a:noFill/>
          </a:ln>
        </p:spPr>
      </p:pic>
      <p:sp>
        <p:nvSpPr>
          <p:cNvPr id="7" name="矩形 6">
            <a:extLst>
              <a:ext uri="{FF2B5EF4-FFF2-40B4-BE49-F238E27FC236}">
                <a16:creationId xmlns:a16="http://schemas.microsoft.com/office/drawing/2014/main" id="{700B97B5-4DA1-4C00-8E23-F0674CA1FC40}"/>
              </a:ext>
            </a:extLst>
          </p:cNvPr>
          <p:cNvSpPr/>
          <p:nvPr/>
        </p:nvSpPr>
        <p:spPr>
          <a:xfrm>
            <a:off x="-158496" y="1987588"/>
            <a:ext cx="6096000" cy="2308324"/>
          </a:xfrm>
          <a:prstGeom prst="rect">
            <a:avLst/>
          </a:prstGeom>
        </p:spPr>
        <p:txBody>
          <a:bodyPr>
            <a:spAutoFit/>
          </a:bodyPr>
          <a:lstStyle/>
          <a:p>
            <a:pPr lvl="1" algn="just"/>
            <a:r>
              <a:rPr lang="en-US" sz="2400" dirty="0"/>
              <a:t>The</a:t>
            </a:r>
            <a:r>
              <a:rPr lang="en-US" sz="2400" i="1" dirty="0"/>
              <a:t> Magic Book</a:t>
            </a:r>
            <a:r>
              <a:rPr lang="en-US" sz="2400" dirty="0"/>
              <a:t> produced by </a:t>
            </a:r>
            <a:r>
              <a:rPr lang="en-US" sz="2400" dirty="0" err="1"/>
              <a:t>Damine</a:t>
            </a:r>
            <a:r>
              <a:rPr lang="en-US" sz="2400" dirty="0"/>
              <a:t> Hirst , By producing the 3D scene and animation in accordance with book contents and utilizing a special pair of glasses to make children see the virtual-real scene</a:t>
            </a:r>
          </a:p>
        </p:txBody>
      </p:sp>
      <p:sp>
        <p:nvSpPr>
          <p:cNvPr id="8" name="矩形 7">
            <a:extLst>
              <a:ext uri="{FF2B5EF4-FFF2-40B4-BE49-F238E27FC236}">
                <a16:creationId xmlns:a16="http://schemas.microsoft.com/office/drawing/2014/main" id="{268CF144-EEC3-4757-BC5C-DBD9C456D80D}"/>
              </a:ext>
            </a:extLst>
          </p:cNvPr>
          <p:cNvSpPr/>
          <p:nvPr/>
        </p:nvSpPr>
        <p:spPr>
          <a:xfrm>
            <a:off x="8479101" y="5853422"/>
            <a:ext cx="1641796" cy="461665"/>
          </a:xfrm>
          <a:prstGeom prst="rect">
            <a:avLst/>
          </a:prstGeom>
        </p:spPr>
        <p:txBody>
          <a:bodyPr wrap="none">
            <a:spAutoFit/>
          </a:bodyPr>
          <a:lstStyle/>
          <a:p>
            <a:r>
              <a:rPr lang="en-US" sz="2400" kern="100" dirty="0">
                <a:ea typeface="SimSun" panose="02010600030101010101" pitchFamily="2" charset="-122"/>
              </a:rPr>
              <a:t>I Dinosaur </a:t>
            </a:r>
            <a:endParaRPr lang="en-US" sz="2400" dirty="0"/>
          </a:p>
        </p:txBody>
      </p:sp>
    </p:spTree>
    <p:extLst>
      <p:ext uri="{BB962C8B-B14F-4D97-AF65-F5344CB8AC3E}">
        <p14:creationId xmlns:p14="http://schemas.microsoft.com/office/powerpoint/2010/main" val="3045122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http://ar.bnu.edu.cn/images/wl3_b.jpg">
            <a:hlinkClick r:id="" action="ppaction://noaction"/>
            <a:extLst>
              <a:ext uri="{FF2B5EF4-FFF2-40B4-BE49-F238E27FC236}">
                <a16:creationId xmlns:a16="http://schemas.microsoft.com/office/drawing/2014/main" id="{47954AAD-018D-47DF-9F06-29F1DED1B011}"/>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46429" y="182245"/>
            <a:ext cx="5540749" cy="4145876"/>
          </a:xfrm>
          <a:prstGeom prst="rect">
            <a:avLst/>
          </a:prstGeom>
          <a:noFill/>
          <a:ln>
            <a:noFill/>
          </a:ln>
        </p:spPr>
      </p:pic>
      <p:pic>
        <p:nvPicPr>
          <p:cNvPr id="6" name="图片 5" descr="http://ar.bnu.edu.cn/images/huaxue2_b.jpg">
            <a:extLst>
              <a:ext uri="{FF2B5EF4-FFF2-40B4-BE49-F238E27FC236}">
                <a16:creationId xmlns:a16="http://schemas.microsoft.com/office/drawing/2014/main" id="{ED9C9D02-62B9-460A-A5C9-DF6B96295501}"/>
              </a:ext>
            </a:extLst>
          </p:cNvPr>
          <p:cNvPicPr/>
          <p:nvPr/>
        </p:nvPicPr>
        <p:blipFill rotWithShape="1">
          <a:blip r:embed="rId3">
            <a:extLst>
              <a:ext uri="{28A0092B-C50C-407E-A947-70E740481C1C}">
                <a14:useLocalDpi xmlns:a14="http://schemas.microsoft.com/office/drawing/2010/main" val="0"/>
              </a:ext>
            </a:extLst>
          </a:blip>
          <a:srcRect t="14238"/>
          <a:stretch/>
        </p:blipFill>
        <p:spPr>
          <a:xfrm>
            <a:off x="6096000" y="2981834"/>
            <a:ext cx="5849571" cy="3759650"/>
          </a:xfrm>
          <a:prstGeom prst="rect">
            <a:avLst/>
          </a:prstGeom>
          <a:noFill/>
          <a:ln>
            <a:noFill/>
          </a:ln>
        </p:spPr>
      </p:pic>
      <p:sp>
        <p:nvSpPr>
          <p:cNvPr id="7" name="矩形 6">
            <a:extLst>
              <a:ext uri="{FF2B5EF4-FFF2-40B4-BE49-F238E27FC236}">
                <a16:creationId xmlns:a16="http://schemas.microsoft.com/office/drawing/2014/main" id="{315F4CB0-3858-45CD-9DD8-300AB09E52A8}"/>
              </a:ext>
            </a:extLst>
          </p:cNvPr>
          <p:cNvSpPr/>
          <p:nvPr/>
        </p:nvSpPr>
        <p:spPr>
          <a:xfrm>
            <a:off x="558676" y="4861659"/>
            <a:ext cx="5217226" cy="1631216"/>
          </a:xfrm>
          <a:prstGeom prst="rect">
            <a:avLst/>
          </a:prstGeom>
        </p:spPr>
        <p:txBody>
          <a:bodyPr wrap="square">
            <a:spAutoFit/>
          </a:bodyPr>
          <a:lstStyle/>
          <a:p>
            <a:pPr indent="304800" algn="just">
              <a:lnSpc>
                <a:spcPts val="2000"/>
              </a:lnSpc>
              <a:tabLst>
                <a:tab pos="5200650" algn="l"/>
              </a:tabLst>
            </a:pPr>
            <a:r>
              <a:rPr lang="en-US" sz="2000" kern="100" dirty="0">
                <a:ea typeface="SimSun" panose="02010600030101010101" pitchFamily="2" charset="-122"/>
              </a:rPr>
              <a:t>Combining with PC or tablet teaching, AR technology could examine its influence on chemical reaction by controlling temperature, concentration, catalyst and other conditions in the means of natural interaction</a:t>
            </a:r>
          </a:p>
        </p:txBody>
      </p:sp>
      <p:sp>
        <p:nvSpPr>
          <p:cNvPr id="8" name="矩形 7">
            <a:extLst>
              <a:ext uri="{FF2B5EF4-FFF2-40B4-BE49-F238E27FC236}">
                <a16:creationId xmlns:a16="http://schemas.microsoft.com/office/drawing/2014/main" id="{8A2B3F6A-AAA2-4A34-A781-6E0E6FCA30E8}"/>
              </a:ext>
            </a:extLst>
          </p:cNvPr>
          <p:cNvSpPr/>
          <p:nvPr/>
        </p:nvSpPr>
        <p:spPr>
          <a:xfrm>
            <a:off x="6096000" y="365124"/>
            <a:ext cx="5849571" cy="2246769"/>
          </a:xfrm>
          <a:prstGeom prst="rect">
            <a:avLst/>
          </a:prstGeom>
        </p:spPr>
        <p:txBody>
          <a:bodyPr wrap="square">
            <a:spAutoFit/>
          </a:bodyPr>
          <a:lstStyle/>
          <a:p>
            <a:pPr algn="just"/>
            <a:r>
              <a:rPr lang="en-US" sz="2000" dirty="0">
                <a:ea typeface="맑은 고딕" panose="020B0503020000020004" pitchFamily="50" charset="-127"/>
                <a:cs typeface="Times New Roman" panose="02020603050405020304" pitchFamily="18" charset="0"/>
              </a:rPr>
              <a:t>Cai </a:t>
            </a:r>
            <a:r>
              <a:rPr lang="en-US" sz="2000" dirty="0" err="1">
                <a:ea typeface="맑은 고딕" panose="020B0503020000020004" pitchFamily="50" charset="-127"/>
                <a:cs typeface="Times New Roman" panose="02020603050405020304" pitchFamily="18" charset="0"/>
              </a:rPr>
              <a:t>Su</a:t>
            </a:r>
            <a:r>
              <a:rPr lang="en-US" sz="2000" dirty="0">
                <a:ea typeface="맑은 고딕" panose="020B0503020000020004" pitchFamily="50" charset="-127"/>
                <a:cs typeface="Times New Roman" panose="02020603050405020304" pitchFamily="18" charset="0"/>
              </a:rPr>
              <a:t> et al realize the visualization of magnetic field by combining AR with Kinect somatosensory equipment. While learning the knowledge concerning magnetic field, students could have real-time interaction with equipment by means of gestures and therefore learn about the distribution and changes of magnetic field</a:t>
            </a:r>
            <a:endParaRPr lang="en-US" sz="2000" dirty="0"/>
          </a:p>
        </p:txBody>
      </p:sp>
    </p:spTree>
    <p:extLst>
      <p:ext uri="{BB962C8B-B14F-4D97-AF65-F5344CB8AC3E}">
        <p14:creationId xmlns:p14="http://schemas.microsoft.com/office/powerpoint/2010/main" val="1717544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https://am.zdmimg.com/201409/21/541ea06448406.png_e600.jpg">
            <a:extLst>
              <a:ext uri="{FF2B5EF4-FFF2-40B4-BE49-F238E27FC236}">
                <a16:creationId xmlns:a16="http://schemas.microsoft.com/office/drawing/2014/main" id="{FA6F6372-97EB-442B-86A8-6D97BB1E984F}"/>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4983335" y="1694688"/>
            <a:ext cx="6884896" cy="3863459"/>
          </a:xfrm>
          <a:prstGeom prst="rect">
            <a:avLst/>
          </a:prstGeom>
          <a:noFill/>
          <a:ln>
            <a:noFill/>
          </a:ln>
        </p:spPr>
      </p:pic>
      <p:sp>
        <p:nvSpPr>
          <p:cNvPr id="6" name="矩形 5">
            <a:extLst>
              <a:ext uri="{FF2B5EF4-FFF2-40B4-BE49-F238E27FC236}">
                <a16:creationId xmlns:a16="http://schemas.microsoft.com/office/drawing/2014/main" id="{F66F71B9-C1C9-4AB8-810B-18D4DB05E0BB}"/>
              </a:ext>
            </a:extLst>
          </p:cNvPr>
          <p:cNvSpPr/>
          <p:nvPr/>
        </p:nvSpPr>
        <p:spPr>
          <a:xfrm>
            <a:off x="323769" y="2191280"/>
            <a:ext cx="4437818" cy="2677656"/>
          </a:xfrm>
          <a:prstGeom prst="rect">
            <a:avLst/>
          </a:prstGeom>
        </p:spPr>
        <p:txBody>
          <a:bodyPr wrap="square">
            <a:spAutoFit/>
          </a:bodyPr>
          <a:lstStyle/>
          <a:p>
            <a:pPr algn="just"/>
            <a:r>
              <a:rPr lang="en-US" sz="2400" dirty="0">
                <a:latin typeface="Calibri" panose="020F0502020204030204" pitchFamily="34" charset="0"/>
                <a:ea typeface="맑은 고딕" panose="020B0503020000020004" pitchFamily="50" charset="-127"/>
                <a:cs typeface="Times New Roman" panose="02020603050405020304" pitchFamily="18" charset="0"/>
              </a:rPr>
              <a:t>Scanning cards with tablet computers or phones to discern words, and present relevant pictures or 3D models with pronunciation could help children spell vocabulary and learn pronunciation</a:t>
            </a:r>
            <a:endParaRPr lang="en-US" sz="2400" dirty="0"/>
          </a:p>
        </p:txBody>
      </p:sp>
      <p:sp>
        <p:nvSpPr>
          <p:cNvPr id="2" name="矩形 1">
            <a:extLst>
              <a:ext uri="{FF2B5EF4-FFF2-40B4-BE49-F238E27FC236}">
                <a16:creationId xmlns:a16="http://schemas.microsoft.com/office/drawing/2014/main" id="{D0C006DB-7909-4B51-AEEE-36E328270611}"/>
              </a:ext>
            </a:extLst>
          </p:cNvPr>
          <p:cNvSpPr/>
          <p:nvPr/>
        </p:nvSpPr>
        <p:spPr>
          <a:xfrm>
            <a:off x="355788" y="493923"/>
            <a:ext cx="4437818" cy="461665"/>
          </a:xfrm>
          <a:prstGeom prst="rect">
            <a:avLst/>
          </a:prstGeom>
        </p:spPr>
        <p:txBody>
          <a:bodyPr wrap="none">
            <a:spAutoFit/>
          </a:bodyPr>
          <a:lstStyle/>
          <a:p>
            <a:r>
              <a:rPr lang="en-US" sz="2400" b="1" dirty="0"/>
              <a:t>AR and VR Language Teaching</a:t>
            </a:r>
          </a:p>
        </p:txBody>
      </p:sp>
    </p:spTree>
    <p:extLst>
      <p:ext uri="{BB962C8B-B14F-4D97-AF65-F5344CB8AC3E}">
        <p14:creationId xmlns:p14="http://schemas.microsoft.com/office/powerpoint/2010/main" val="3101823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D43B019-0A61-44D2-BC77-E39EC0266892}"/>
              </a:ext>
            </a:extLst>
          </p:cNvPr>
          <p:cNvSpPr>
            <a:spLocks noGrp="1"/>
          </p:cNvSpPr>
          <p:nvPr>
            <p:ph idx="1"/>
          </p:nvPr>
        </p:nvSpPr>
        <p:spPr>
          <a:xfrm>
            <a:off x="698331" y="3741037"/>
            <a:ext cx="10795338" cy="2656072"/>
          </a:xfrm>
        </p:spPr>
        <p:txBody>
          <a:bodyPr>
            <a:normAutofit/>
          </a:bodyPr>
          <a:lstStyle/>
          <a:p>
            <a:pPr marL="0" indent="0" algn="just">
              <a:buNone/>
            </a:pPr>
            <a:r>
              <a:rPr lang="en-US" sz="2400" dirty="0"/>
              <a:t>Teachers could fully develop the infinite potentials of virtual space and easily realize the teaching mode that could never be actualized in traditional class. In one class with 50 minutes, teachers usually make traditional teaching in former 30 minutes to lead students to spell vocabulary, such as giraffe, tiger and lion, and ask students to use VR head-mounted equipment to interact with the virtual world in the last 20 minutes. Such practice could consolidate the learning effects</a:t>
            </a:r>
          </a:p>
        </p:txBody>
      </p:sp>
      <p:pic>
        <p:nvPicPr>
          <p:cNvPr id="4" name="图片 3" descr="http://img-2.sfcdn.org/articles/f7ebb185cf55886e92fdb624a315c89d.jpg">
            <a:extLst>
              <a:ext uri="{FF2B5EF4-FFF2-40B4-BE49-F238E27FC236}">
                <a16:creationId xmlns:a16="http://schemas.microsoft.com/office/drawing/2014/main" id="{CD850057-C6C3-45AF-A2D8-D14573BBF61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331" y="858412"/>
            <a:ext cx="3450336" cy="2570588"/>
          </a:xfrm>
          <a:prstGeom prst="rect">
            <a:avLst/>
          </a:prstGeom>
          <a:noFill/>
          <a:ln>
            <a:noFill/>
          </a:ln>
        </p:spPr>
      </p:pic>
      <p:pic>
        <p:nvPicPr>
          <p:cNvPr id="5" name="图片 4" descr="http://img-2.sfcdn.org/articles/676bda695422080d533945c158710a41.jpg">
            <a:extLst>
              <a:ext uri="{FF2B5EF4-FFF2-40B4-BE49-F238E27FC236}">
                <a16:creationId xmlns:a16="http://schemas.microsoft.com/office/drawing/2014/main" id="{635ED46E-2C59-4C21-939E-F1B86CCB7933}"/>
              </a:ext>
            </a:extLst>
          </p:cNvPr>
          <p:cNvPicPr/>
          <p:nvPr/>
        </p:nvPicPr>
        <p:blipFill rotWithShape="1">
          <a:blip r:embed="rId3">
            <a:extLst>
              <a:ext uri="{28A0092B-C50C-407E-A947-70E740481C1C}">
                <a14:useLocalDpi xmlns:a14="http://schemas.microsoft.com/office/drawing/2010/main" val="0"/>
              </a:ext>
            </a:extLst>
          </a:blip>
          <a:srcRect l="9311" r="7411"/>
          <a:stretch/>
        </p:blipFill>
        <p:spPr bwMode="auto">
          <a:xfrm>
            <a:off x="4453467" y="896664"/>
            <a:ext cx="4893875" cy="2532336"/>
          </a:xfrm>
          <a:prstGeom prst="rect">
            <a:avLst/>
          </a:prstGeom>
          <a:noFill/>
          <a:ln>
            <a:noFill/>
          </a:ln>
          <a:extLst>
            <a:ext uri="{53640926-AAD7-44D8-BBD7-CCE9431645EC}">
              <a14:shadowObscured xmlns:a14="http://schemas.microsoft.com/office/drawing/2010/main"/>
            </a:ext>
          </a:extLst>
        </p:spPr>
      </p:pic>
      <p:sp>
        <p:nvSpPr>
          <p:cNvPr id="6" name="箭头: 下 5">
            <a:extLst>
              <a:ext uri="{FF2B5EF4-FFF2-40B4-BE49-F238E27FC236}">
                <a16:creationId xmlns:a16="http://schemas.microsoft.com/office/drawing/2014/main" id="{CF1059ED-D78E-4325-9A50-13CB4F879BDF}"/>
              </a:ext>
            </a:extLst>
          </p:cNvPr>
          <p:cNvSpPr/>
          <p:nvPr/>
        </p:nvSpPr>
        <p:spPr>
          <a:xfrm rot="16200000">
            <a:off x="3947499" y="1916965"/>
            <a:ext cx="707136" cy="53644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矩形 6">
            <a:extLst>
              <a:ext uri="{FF2B5EF4-FFF2-40B4-BE49-F238E27FC236}">
                <a16:creationId xmlns:a16="http://schemas.microsoft.com/office/drawing/2014/main" id="{754E39FC-6439-4824-B7F1-716B6EA92462}"/>
              </a:ext>
            </a:extLst>
          </p:cNvPr>
          <p:cNvSpPr/>
          <p:nvPr/>
        </p:nvSpPr>
        <p:spPr>
          <a:xfrm>
            <a:off x="657807" y="315542"/>
            <a:ext cx="6981719" cy="461665"/>
          </a:xfrm>
          <a:prstGeom prst="rect">
            <a:avLst/>
          </a:prstGeom>
        </p:spPr>
        <p:txBody>
          <a:bodyPr wrap="none">
            <a:spAutoFit/>
          </a:bodyPr>
          <a:lstStyle/>
          <a:p>
            <a:r>
              <a:rPr lang="en-US" sz="2400" dirty="0">
                <a:ea typeface="맑은 고딕" panose="020B0503020000020004" pitchFamily="50" charset="-127"/>
                <a:cs typeface="Times New Roman" panose="02020603050405020304" pitchFamily="18" charset="0"/>
              </a:rPr>
              <a:t>Coqui ABC Immersive Children’s English Learning </a:t>
            </a:r>
            <a:endParaRPr lang="en-US" sz="2400" dirty="0"/>
          </a:p>
        </p:txBody>
      </p:sp>
    </p:spTree>
    <p:extLst>
      <p:ext uri="{BB962C8B-B14F-4D97-AF65-F5344CB8AC3E}">
        <p14:creationId xmlns:p14="http://schemas.microsoft.com/office/powerpoint/2010/main" val="1980765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http://img1.gtimg.com/tech/pics/hv1/83/46/2103/136759388.jpg">
            <a:extLst>
              <a:ext uri="{FF2B5EF4-FFF2-40B4-BE49-F238E27FC236}">
                <a16:creationId xmlns:a16="http://schemas.microsoft.com/office/drawing/2014/main" id="{2E3DDA2E-A407-479B-BC67-41C193676AD1}"/>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6370" y="726827"/>
            <a:ext cx="6300099" cy="3430249"/>
          </a:xfrm>
          <a:prstGeom prst="rect">
            <a:avLst/>
          </a:prstGeom>
          <a:noFill/>
          <a:ln>
            <a:noFill/>
          </a:ln>
        </p:spPr>
      </p:pic>
      <p:sp>
        <p:nvSpPr>
          <p:cNvPr id="5" name="矩形 4">
            <a:extLst>
              <a:ext uri="{FF2B5EF4-FFF2-40B4-BE49-F238E27FC236}">
                <a16:creationId xmlns:a16="http://schemas.microsoft.com/office/drawing/2014/main" id="{EF5029C0-D956-467F-AD5C-1CE4A7EDCC73}"/>
              </a:ext>
            </a:extLst>
          </p:cNvPr>
          <p:cNvSpPr/>
          <p:nvPr/>
        </p:nvSpPr>
        <p:spPr>
          <a:xfrm>
            <a:off x="6982515" y="2078940"/>
            <a:ext cx="5209485" cy="461665"/>
          </a:xfrm>
          <a:prstGeom prst="rect">
            <a:avLst/>
          </a:prstGeom>
        </p:spPr>
        <p:txBody>
          <a:bodyPr wrap="square">
            <a:spAutoFit/>
          </a:bodyPr>
          <a:lstStyle/>
          <a:p>
            <a:r>
              <a:rPr lang="en-US" sz="2400" dirty="0">
                <a:ea typeface="맑은 고딕" panose="020B0503020000020004" pitchFamily="50" charset="-127"/>
                <a:cs typeface="Times New Roman" panose="02020603050405020304" pitchFamily="18" charset="0"/>
              </a:rPr>
              <a:t>Virtual Construction Site Program </a:t>
            </a:r>
            <a:endParaRPr lang="en-US" sz="2400" dirty="0"/>
          </a:p>
        </p:txBody>
      </p:sp>
      <p:sp>
        <p:nvSpPr>
          <p:cNvPr id="6" name="矩形 5">
            <a:extLst>
              <a:ext uri="{FF2B5EF4-FFF2-40B4-BE49-F238E27FC236}">
                <a16:creationId xmlns:a16="http://schemas.microsoft.com/office/drawing/2014/main" id="{110A74F8-38F0-43E2-8EED-FB702FEA7056}"/>
              </a:ext>
            </a:extLst>
          </p:cNvPr>
          <p:cNvSpPr/>
          <p:nvPr/>
        </p:nvSpPr>
        <p:spPr>
          <a:xfrm>
            <a:off x="379695" y="4550749"/>
            <a:ext cx="9422673" cy="1569660"/>
          </a:xfrm>
          <a:prstGeom prst="rect">
            <a:avLst/>
          </a:prstGeom>
        </p:spPr>
        <p:txBody>
          <a:bodyPr wrap="square">
            <a:spAutoFit/>
          </a:bodyPr>
          <a:lstStyle/>
          <a:p>
            <a:pPr algn="just"/>
            <a:r>
              <a:rPr lang="en-US" sz="2400" dirty="0">
                <a:ea typeface="맑은 고딕" panose="020B0503020000020004" pitchFamily="50" charset="-127"/>
                <a:cs typeface="Times New Roman" panose="02020603050405020304" pitchFamily="18" charset="0"/>
              </a:rPr>
              <a:t>This site exist severe security problems. Whereas, students could move around in the virtual environment and take photos in safe places. Such case is nearly impossible in real life. Out of this reason, this is in particular suitable for the virtual world</a:t>
            </a:r>
          </a:p>
        </p:txBody>
      </p:sp>
      <p:sp>
        <p:nvSpPr>
          <p:cNvPr id="2" name="矩形 1">
            <a:extLst>
              <a:ext uri="{FF2B5EF4-FFF2-40B4-BE49-F238E27FC236}">
                <a16:creationId xmlns:a16="http://schemas.microsoft.com/office/drawing/2014/main" id="{D3F4F43C-8719-4B79-BF8A-73C4FCF97388}"/>
              </a:ext>
            </a:extLst>
          </p:cNvPr>
          <p:cNvSpPr/>
          <p:nvPr/>
        </p:nvSpPr>
        <p:spPr>
          <a:xfrm>
            <a:off x="496370" y="212677"/>
            <a:ext cx="3132332" cy="461665"/>
          </a:xfrm>
          <a:prstGeom prst="rect">
            <a:avLst/>
          </a:prstGeom>
        </p:spPr>
        <p:txBody>
          <a:bodyPr wrap="none">
            <a:spAutoFit/>
          </a:bodyPr>
          <a:lstStyle/>
          <a:p>
            <a:r>
              <a:rPr lang="en-US" sz="2400" b="1" dirty="0"/>
              <a:t>VR Practical Training</a:t>
            </a:r>
          </a:p>
        </p:txBody>
      </p:sp>
    </p:spTree>
    <p:extLst>
      <p:ext uri="{BB962C8B-B14F-4D97-AF65-F5344CB8AC3E}">
        <p14:creationId xmlns:p14="http://schemas.microsoft.com/office/powerpoint/2010/main" val="2354611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https://pic3.zhimg.com/v2-3e169582be5052087b6771cfb7c09947_r.jpg">
            <a:extLst>
              <a:ext uri="{FF2B5EF4-FFF2-40B4-BE49-F238E27FC236}">
                <a16:creationId xmlns:a16="http://schemas.microsoft.com/office/drawing/2014/main" id="{4FF657E2-3C5F-4603-BF9E-F782B4EB858C}"/>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938785" y="841103"/>
            <a:ext cx="8336505" cy="2587897"/>
          </a:xfrm>
          <a:prstGeom prst="rect">
            <a:avLst/>
          </a:prstGeom>
          <a:noFill/>
          <a:ln>
            <a:noFill/>
          </a:ln>
        </p:spPr>
      </p:pic>
      <p:sp>
        <p:nvSpPr>
          <p:cNvPr id="5" name="矩形 4">
            <a:extLst>
              <a:ext uri="{FF2B5EF4-FFF2-40B4-BE49-F238E27FC236}">
                <a16:creationId xmlns:a16="http://schemas.microsoft.com/office/drawing/2014/main" id="{6FFA37E9-656E-4ED3-9ED1-03D2BAE0538C}"/>
              </a:ext>
            </a:extLst>
          </p:cNvPr>
          <p:cNvSpPr/>
          <p:nvPr/>
        </p:nvSpPr>
        <p:spPr>
          <a:xfrm>
            <a:off x="871226" y="3429000"/>
            <a:ext cx="10381989" cy="3046988"/>
          </a:xfrm>
          <a:prstGeom prst="rect">
            <a:avLst/>
          </a:prstGeom>
        </p:spPr>
        <p:txBody>
          <a:bodyPr wrap="square">
            <a:spAutoFit/>
          </a:bodyPr>
          <a:lstStyle/>
          <a:p>
            <a:pPr algn="just"/>
            <a:r>
              <a:rPr lang="en-US" sz="2400" dirty="0"/>
              <a:t>Chinese zither has its own set of musical systems and learners have to learn and adapt to many new concepts and methods in the introduction stage. At this point, its introduction threshold is obviously higher than that of other musical instruments</a:t>
            </a:r>
            <a:endParaRPr lang="en-US" sz="2400" kern="100" dirty="0">
              <a:ea typeface="SimSun" panose="02010600030101010101" pitchFamily="2" charset="-122"/>
            </a:endParaRPr>
          </a:p>
          <a:p>
            <a:pPr algn="just"/>
            <a:r>
              <a:rPr lang="en-US" sz="2400" kern="100" dirty="0">
                <a:ea typeface="SimSun" panose="02010600030101010101" pitchFamily="2" charset="-122"/>
              </a:rPr>
              <a:t>The application of </a:t>
            </a:r>
            <a:r>
              <a:rPr lang="en-US" sz="2400" kern="100" dirty="0" err="1">
                <a:ea typeface="SimSun" panose="02010600030101010101" pitchFamily="2" charset="-122"/>
              </a:rPr>
              <a:t>ChinAR</a:t>
            </a:r>
            <a:r>
              <a:rPr lang="en-US" sz="2400" kern="100" dirty="0">
                <a:ea typeface="SimSun" panose="02010600030101010101" pitchFamily="2" charset="-122"/>
              </a:rPr>
              <a:t> </a:t>
            </a:r>
            <a:r>
              <a:rPr lang="en-US" sz="2400" dirty="0"/>
              <a:t>gives lots of “hints” to beginners by way of augmented learning technology, greatly lowers the introduction learning threshold, and combines with relevant musical theories at home and abroad to design a full set of interaction methods</a:t>
            </a:r>
          </a:p>
        </p:txBody>
      </p:sp>
      <p:sp>
        <p:nvSpPr>
          <p:cNvPr id="7" name="矩形 6">
            <a:extLst>
              <a:ext uri="{FF2B5EF4-FFF2-40B4-BE49-F238E27FC236}">
                <a16:creationId xmlns:a16="http://schemas.microsoft.com/office/drawing/2014/main" id="{6F491640-2B9F-4999-9E4C-4EE52BC2BA94}"/>
              </a:ext>
            </a:extLst>
          </p:cNvPr>
          <p:cNvSpPr/>
          <p:nvPr/>
        </p:nvSpPr>
        <p:spPr>
          <a:xfrm>
            <a:off x="871226" y="197346"/>
            <a:ext cx="3529492" cy="461665"/>
          </a:xfrm>
          <a:prstGeom prst="rect">
            <a:avLst/>
          </a:prstGeom>
        </p:spPr>
        <p:txBody>
          <a:bodyPr wrap="none">
            <a:spAutoFit/>
          </a:bodyPr>
          <a:lstStyle/>
          <a:p>
            <a:r>
              <a:rPr lang="en-US" sz="2400" dirty="0">
                <a:latin typeface="Calibri" panose="020F0502020204030204" pitchFamily="34" charset="0"/>
                <a:ea typeface="맑은 고딕" panose="020B0503020000020004" pitchFamily="50" charset="-127"/>
                <a:cs typeface="Times New Roman" panose="02020603050405020304" pitchFamily="18" charset="0"/>
              </a:rPr>
              <a:t>Chinese Zither Application </a:t>
            </a:r>
            <a:endParaRPr lang="en-US" sz="2400" dirty="0"/>
          </a:p>
        </p:txBody>
      </p:sp>
    </p:spTree>
    <p:extLst>
      <p:ext uri="{BB962C8B-B14F-4D97-AF65-F5344CB8AC3E}">
        <p14:creationId xmlns:p14="http://schemas.microsoft.com/office/powerpoint/2010/main" val="259541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DFE0E99-0909-49DE-8569-64AD8DF515CC}"/>
              </a:ext>
            </a:extLst>
          </p:cNvPr>
          <p:cNvSpPr>
            <a:spLocks noGrp="1"/>
          </p:cNvSpPr>
          <p:nvPr>
            <p:ph idx="1"/>
          </p:nvPr>
        </p:nvSpPr>
        <p:spPr>
          <a:xfrm>
            <a:off x="604182" y="694944"/>
            <a:ext cx="10734378" cy="5913119"/>
          </a:xfrm>
        </p:spPr>
        <p:txBody>
          <a:bodyPr>
            <a:noAutofit/>
          </a:bodyPr>
          <a:lstStyle/>
          <a:p>
            <a:pPr algn="just"/>
            <a:r>
              <a:rPr lang="en-US" sz="2400" dirty="0"/>
              <a:t>AR technology is capable of turning the originally boring knowledge in teaching to lively images one by one by supplementing virtual information to the real world, and improving students’ learning interests and initiative. VR can create a simulation teaching environment that the real world cannot provide. To be specific, special geomorphology, historical figures and events and inaccessible things could be all presented before students through AR technology</a:t>
            </a:r>
          </a:p>
          <a:p>
            <a:pPr algn="just"/>
            <a:r>
              <a:rPr lang="en-US" sz="2400" dirty="0"/>
              <a:t>No matter what technologies and what means have been employed, people should pay attention to the integration of learning contents and game elements. Throughout systematic teaching design, the learning contents could be rationally incorporated into the task of educational games under the instruction of learning theory. Situational setting makes for building up an immersive learning situation for learners and helping students have meaningful knowledge construction and exploratory learning</a:t>
            </a:r>
          </a:p>
        </p:txBody>
      </p:sp>
    </p:spTree>
    <p:extLst>
      <p:ext uri="{BB962C8B-B14F-4D97-AF65-F5344CB8AC3E}">
        <p14:creationId xmlns:p14="http://schemas.microsoft.com/office/powerpoint/2010/main" val="2596518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992098-330C-4B40-8186-B4B9A6A0A728}"/>
              </a:ext>
            </a:extLst>
          </p:cNvPr>
          <p:cNvSpPr>
            <a:spLocks noGrp="1"/>
          </p:cNvSpPr>
          <p:nvPr>
            <p:ph type="ctrTitle"/>
          </p:nvPr>
        </p:nvSpPr>
        <p:spPr/>
        <p:txBody>
          <a:bodyPr>
            <a:normAutofit fontScale="90000"/>
          </a:bodyPr>
          <a:lstStyle/>
          <a:p>
            <a:r>
              <a:rPr lang="en-US" dirty="0"/>
              <a:t>Development and Evaluation of Mixed Reality Educational Applications</a:t>
            </a:r>
          </a:p>
        </p:txBody>
      </p:sp>
      <p:sp>
        <p:nvSpPr>
          <p:cNvPr id="3" name="副标题 2">
            <a:extLst>
              <a:ext uri="{FF2B5EF4-FFF2-40B4-BE49-F238E27FC236}">
                <a16:creationId xmlns:a16="http://schemas.microsoft.com/office/drawing/2014/main" id="{E1E88A54-0B82-411A-8148-A272D8BE3AD8}"/>
              </a:ext>
            </a:extLst>
          </p:cNvPr>
          <p:cNvSpPr>
            <a:spLocks noGrp="1"/>
          </p:cNvSpPr>
          <p:nvPr>
            <p:ph type="subTitle" idx="1"/>
          </p:nvPr>
        </p:nvSpPr>
        <p:spPr/>
        <p:txBody>
          <a:bodyPr/>
          <a:lstStyle/>
          <a:p>
            <a:r>
              <a:rPr lang="en-US" dirty="0"/>
              <a:t>Duan xiaoyun</a:t>
            </a:r>
          </a:p>
        </p:txBody>
      </p:sp>
    </p:spTree>
    <p:extLst>
      <p:ext uri="{BB962C8B-B14F-4D97-AF65-F5344CB8AC3E}">
        <p14:creationId xmlns:p14="http://schemas.microsoft.com/office/powerpoint/2010/main" val="927727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E1863-F424-4715-BB79-4B08EA5B2F08}"/>
              </a:ext>
            </a:extLst>
          </p:cNvPr>
          <p:cNvSpPr>
            <a:spLocks noGrp="1"/>
          </p:cNvSpPr>
          <p:nvPr>
            <p:ph type="title"/>
          </p:nvPr>
        </p:nvSpPr>
        <p:spPr/>
        <p:txBody>
          <a:bodyPr/>
          <a:lstStyle/>
          <a:p>
            <a:r>
              <a:rPr lang="en-US" dirty="0"/>
              <a:t>Interaction Design</a:t>
            </a:r>
          </a:p>
        </p:txBody>
      </p:sp>
      <p:sp>
        <p:nvSpPr>
          <p:cNvPr id="3" name="内容占位符 2">
            <a:extLst>
              <a:ext uri="{FF2B5EF4-FFF2-40B4-BE49-F238E27FC236}">
                <a16:creationId xmlns:a16="http://schemas.microsoft.com/office/drawing/2014/main" id="{9300155C-BEB6-4720-BD59-37F5C9F9AA2B}"/>
              </a:ext>
            </a:extLst>
          </p:cNvPr>
          <p:cNvSpPr>
            <a:spLocks noGrp="1"/>
          </p:cNvSpPr>
          <p:nvPr>
            <p:ph idx="1"/>
          </p:nvPr>
        </p:nvSpPr>
        <p:spPr>
          <a:xfrm>
            <a:off x="838200" y="1825626"/>
            <a:ext cx="10415016" cy="3989958"/>
          </a:xfrm>
        </p:spPr>
        <p:txBody>
          <a:bodyPr>
            <a:normAutofit/>
          </a:bodyPr>
          <a:lstStyle/>
          <a:p>
            <a:r>
              <a:rPr lang="en-US" sz="2400" dirty="0"/>
              <a:t>Linguistic User Interface - Low efficiency</a:t>
            </a:r>
          </a:p>
          <a:p>
            <a:r>
              <a:rPr lang="en-US" sz="2400" dirty="0"/>
              <a:t>Graphical User Interface - Strong operability</a:t>
            </a:r>
          </a:p>
          <a:p>
            <a:r>
              <a:rPr lang="en-US" sz="2400" dirty="0"/>
              <a:t>Multi-media User Interface - Multi-media technology is a kind of transitional technology prior to the advent of natural interaction design technology</a:t>
            </a:r>
          </a:p>
          <a:p>
            <a:endParaRPr lang="en-US" dirty="0"/>
          </a:p>
        </p:txBody>
      </p:sp>
    </p:spTree>
    <p:extLst>
      <p:ext uri="{BB962C8B-B14F-4D97-AF65-F5344CB8AC3E}">
        <p14:creationId xmlns:p14="http://schemas.microsoft.com/office/powerpoint/2010/main" val="2401025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666A41-7D89-4839-AB74-EF4826CCC47B}"/>
              </a:ext>
            </a:extLst>
          </p:cNvPr>
          <p:cNvSpPr>
            <a:spLocks noGrp="1"/>
          </p:cNvSpPr>
          <p:nvPr>
            <p:ph type="title"/>
          </p:nvPr>
        </p:nvSpPr>
        <p:spPr/>
        <p:txBody>
          <a:bodyPr/>
          <a:lstStyle/>
          <a:p>
            <a:r>
              <a:rPr lang="en-US" dirty="0"/>
              <a:t>Interaction Design for VR and AR</a:t>
            </a:r>
            <a:br>
              <a:rPr lang="en-US" dirty="0"/>
            </a:br>
            <a:endParaRPr lang="en-US" dirty="0"/>
          </a:p>
        </p:txBody>
      </p:sp>
      <p:sp>
        <p:nvSpPr>
          <p:cNvPr id="3" name="内容占位符 2">
            <a:extLst>
              <a:ext uri="{FF2B5EF4-FFF2-40B4-BE49-F238E27FC236}">
                <a16:creationId xmlns:a16="http://schemas.microsoft.com/office/drawing/2014/main" id="{689065AC-B26E-40BD-B3E3-17C1CE40EC25}"/>
              </a:ext>
            </a:extLst>
          </p:cNvPr>
          <p:cNvSpPr>
            <a:spLocks noGrp="1"/>
          </p:cNvSpPr>
          <p:nvPr>
            <p:ph idx="1"/>
          </p:nvPr>
        </p:nvSpPr>
        <p:spPr>
          <a:xfrm>
            <a:off x="677334" y="1402081"/>
            <a:ext cx="10563690" cy="5120640"/>
          </a:xfrm>
        </p:spPr>
        <p:txBody>
          <a:bodyPr>
            <a:normAutofit/>
          </a:bodyPr>
          <a:lstStyle/>
          <a:p>
            <a:r>
              <a:rPr lang="en-US" sz="2400" dirty="0"/>
              <a:t>AR and VR input mode is not unified, and interaction mode is also rather diversified. In practical application, the most practical means is to customize the most appropriate mode of interaction according to the features of application</a:t>
            </a:r>
          </a:p>
          <a:p>
            <a:r>
              <a:rPr lang="en-US" sz="2400" dirty="0"/>
              <a:t>Gesture Tracking </a:t>
            </a:r>
          </a:p>
          <a:p>
            <a:pPr lvl="1"/>
            <a:r>
              <a:rPr lang="en-US" dirty="0"/>
              <a:t>Leap Motion and Nimble VR</a:t>
            </a:r>
          </a:p>
          <a:p>
            <a:r>
              <a:rPr lang="en-US" sz="2400" dirty="0"/>
              <a:t>Motion Capture</a:t>
            </a:r>
          </a:p>
          <a:p>
            <a:pPr lvl="1"/>
            <a:r>
              <a:rPr lang="en-US" sz="1700" dirty="0"/>
              <a:t>Whole-body motion capture is not necessary in many scenes. Its problem consists in the shortage of feedback</a:t>
            </a:r>
          </a:p>
          <a:p>
            <a:r>
              <a:rPr lang="en-US" sz="2400" dirty="0"/>
              <a:t>Tactile Feedback </a:t>
            </a:r>
          </a:p>
          <a:p>
            <a:pPr lvl="1"/>
            <a:r>
              <a:rPr lang="en-US" sz="1700" dirty="0"/>
              <a:t>Primarily refers to button and vibration feedback</a:t>
            </a:r>
          </a:p>
          <a:p>
            <a:pPr lvl="1"/>
            <a:r>
              <a:rPr lang="en-US" sz="1700" dirty="0"/>
              <a:t>VR head-mounted manufacturers Oculus, Sony and HTC Valve unanimously adopt the VR hand shank as a standard interaction mode</a:t>
            </a:r>
          </a:p>
          <a:p>
            <a:pPr lvl="1"/>
            <a:r>
              <a:rPr lang="en-US" sz="1700" dirty="0"/>
              <a:t>The so-called VR hand shank is actually a hand shank with two separate handles, tracking function in six free degrees of freedom</a:t>
            </a:r>
          </a:p>
          <a:p>
            <a:endParaRPr lang="en-US" dirty="0"/>
          </a:p>
        </p:txBody>
      </p:sp>
      <p:sp>
        <p:nvSpPr>
          <p:cNvPr id="4" name="标题 1">
            <a:extLst>
              <a:ext uri="{FF2B5EF4-FFF2-40B4-BE49-F238E27FC236}">
                <a16:creationId xmlns:a16="http://schemas.microsoft.com/office/drawing/2014/main" id="{141E520A-541E-4EAC-BA79-9EAF7AEB183F}"/>
              </a:ext>
            </a:extLst>
          </p:cNvPr>
          <p:cNvSpPr txBox="1">
            <a:spLocks/>
          </p:cNvSpPr>
          <p:nvPr/>
        </p:nvSpPr>
        <p:spPr>
          <a:xfrm>
            <a:off x="838200" y="3657600"/>
            <a:ext cx="8435802" cy="840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5" name="内容占位符 2">
            <a:extLst>
              <a:ext uri="{FF2B5EF4-FFF2-40B4-BE49-F238E27FC236}">
                <a16:creationId xmlns:a16="http://schemas.microsoft.com/office/drawing/2014/main" id="{959C1B8A-5DA1-44CE-B8CF-8780FAA7DC01}"/>
              </a:ext>
            </a:extLst>
          </p:cNvPr>
          <p:cNvSpPr txBox="1">
            <a:spLocks/>
          </p:cNvSpPr>
          <p:nvPr/>
        </p:nvSpPr>
        <p:spPr>
          <a:xfrm>
            <a:off x="6645102" y="2520955"/>
            <a:ext cx="5257800"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内容占位符 2">
            <a:extLst>
              <a:ext uri="{FF2B5EF4-FFF2-40B4-BE49-F238E27FC236}">
                <a16:creationId xmlns:a16="http://schemas.microsoft.com/office/drawing/2014/main" id="{7C3A3ACA-A8F3-4C53-ACB6-333FF8992F82}"/>
              </a:ext>
            </a:extLst>
          </p:cNvPr>
          <p:cNvSpPr txBox="1">
            <a:spLocks/>
          </p:cNvSpPr>
          <p:nvPr/>
        </p:nvSpPr>
        <p:spPr>
          <a:xfrm>
            <a:off x="6096000" y="1487425"/>
            <a:ext cx="5418666" cy="503529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sz="3800" dirty="0"/>
          </a:p>
        </p:txBody>
      </p:sp>
    </p:spTree>
    <p:extLst>
      <p:ext uri="{BB962C8B-B14F-4D97-AF65-F5344CB8AC3E}">
        <p14:creationId xmlns:p14="http://schemas.microsoft.com/office/powerpoint/2010/main" val="2300317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FC9CA4-5887-44C1-93EC-5F22588B387D}"/>
              </a:ext>
            </a:extLst>
          </p:cNvPr>
          <p:cNvSpPr>
            <a:spLocks noGrp="1"/>
          </p:cNvSpPr>
          <p:nvPr>
            <p:ph idx="1"/>
          </p:nvPr>
        </p:nvSpPr>
        <p:spPr>
          <a:xfrm>
            <a:off x="677334" y="658369"/>
            <a:ext cx="9466410" cy="5382994"/>
          </a:xfrm>
        </p:spPr>
        <p:txBody>
          <a:bodyPr>
            <a:normAutofit fontScale="92500" lnSpcReduction="10000"/>
          </a:bodyPr>
          <a:lstStyle/>
          <a:p>
            <a:r>
              <a:rPr lang="en-US" sz="3100" dirty="0"/>
              <a:t>Eye Tracking</a:t>
            </a:r>
          </a:p>
          <a:p>
            <a:pPr lvl="1"/>
            <a:r>
              <a:rPr lang="en-US" sz="2100" dirty="0"/>
              <a:t>VR head-mounted imaging appears to be more natural out of its less probability of hysteresis and great entertainment</a:t>
            </a:r>
          </a:p>
          <a:p>
            <a:r>
              <a:rPr lang="en-US" sz="3100" dirty="0"/>
              <a:t>Voice Interaction</a:t>
            </a:r>
          </a:p>
          <a:p>
            <a:pPr lvl="1"/>
            <a:r>
              <a:rPr lang="en-US" sz="2100" dirty="0"/>
              <a:t>Due to their low recognition rate, they could only work as auxiliary operation instrument </a:t>
            </a:r>
          </a:p>
          <a:p>
            <a:pPr lvl="1"/>
            <a:r>
              <a:rPr lang="en-US" sz="2100" dirty="0"/>
              <a:t>By means of speech control, users and the world that they are observing would not interfere each other. More natural since users could realize communication in any place and any corner and even do not need to move their heads to seek</a:t>
            </a:r>
          </a:p>
          <a:p>
            <a:r>
              <a:rPr lang="en-US" sz="3100" dirty="0"/>
              <a:t>Sensors </a:t>
            </a:r>
          </a:p>
          <a:p>
            <a:pPr lvl="1"/>
            <a:r>
              <a:rPr lang="en-US" sz="2100" dirty="0"/>
              <a:t>Virtuix; </a:t>
            </a:r>
            <a:r>
              <a:rPr lang="en-US" sz="2100" dirty="0" err="1"/>
              <a:t>Teslasuit</a:t>
            </a:r>
            <a:endParaRPr lang="en-US" sz="2100" dirty="0"/>
          </a:p>
          <a:p>
            <a:pPr lvl="1"/>
            <a:r>
              <a:rPr lang="en-US" sz="2100" dirty="0"/>
              <a:t>Smart sensor ring, temperature sensor, photosensor, pressure sensor, and visual sensor. Such sensors simulate the skin to produce corresponding feelings via pulse current or convey all sorts of perceptions like tactile sense and olfactory sense to the brain</a:t>
            </a:r>
          </a:p>
          <a:p>
            <a:r>
              <a:rPr lang="en-US" sz="3100" dirty="0"/>
              <a:t>VR Theme Park</a:t>
            </a:r>
          </a:p>
          <a:p>
            <a:pPr lvl="1"/>
            <a:r>
              <a:rPr lang="en-US" sz="2100" dirty="0"/>
              <a:t>The Void</a:t>
            </a:r>
          </a:p>
          <a:p>
            <a:endParaRPr lang="en-US" dirty="0"/>
          </a:p>
        </p:txBody>
      </p:sp>
    </p:spTree>
    <p:extLst>
      <p:ext uri="{BB962C8B-B14F-4D97-AF65-F5344CB8AC3E}">
        <p14:creationId xmlns:p14="http://schemas.microsoft.com/office/powerpoint/2010/main" val="525741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31843-D6B5-41BB-BAC0-FC1CD23C9CA1}"/>
              </a:ext>
            </a:extLst>
          </p:cNvPr>
          <p:cNvSpPr>
            <a:spLocks noGrp="1"/>
          </p:cNvSpPr>
          <p:nvPr>
            <p:ph type="title"/>
          </p:nvPr>
        </p:nvSpPr>
        <p:spPr/>
        <p:txBody>
          <a:bodyPr/>
          <a:lstStyle/>
          <a:p>
            <a:r>
              <a:rPr lang="en-US" dirty="0"/>
              <a:t>VR Art Exhibition</a:t>
            </a:r>
          </a:p>
        </p:txBody>
      </p:sp>
      <p:sp>
        <p:nvSpPr>
          <p:cNvPr id="3" name="内容占位符 2">
            <a:extLst>
              <a:ext uri="{FF2B5EF4-FFF2-40B4-BE49-F238E27FC236}">
                <a16:creationId xmlns:a16="http://schemas.microsoft.com/office/drawing/2014/main" id="{5690F7E3-7B9C-426D-8E41-DE1C9FAD7701}"/>
              </a:ext>
            </a:extLst>
          </p:cNvPr>
          <p:cNvSpPr>
            <a:spLocks noGrp="1"/>
          </p:cNvSpPr>
          <p:nvPr>
            <p:ph idx="1"/>
          </p:nvPr>
        </p:nvSpPr>
        <p:spPr>
          <a:xfrm>
            <a:off x="677334" y="2160589"/>
            <a:ext cx="9612714" cy="3880773"/>
          </a:xfrm>
        </p:spPr>
        <p:txBody>
          <a:bodyPr>
            <a:normAutofit/>
          </a:bodyPr>
          <a:lstStyle/>
          <a:p>
            <a:pPr algn="just"/>
            <a:r>
              <a:rPr lang="en-US" sz="2800" dirty="0"/>
              <a:t>Tools : Google Cardboard ; Android Phone</a:t>
            </a:r>
          </a:p>
          <a:p>
            <a:pPr algn="just"/>
            <a:r>
              <a:rPr lang="en-US" sz="2800" dirty="0"/>
              <a:t>Game Design:</a:t>
            </a:r>
          </a:p>
          <a:p>
            <a:pPr lvl="1" algn="just"/>
            <a:r>
              <a:rPr lang="en-US" sz="2400" dirty="0"/>
              <a:t>Using the way of the user's FPV to interact, the user in the virtual world automatically advances toward the direction, and stops when entering a certain range near the art works or obstacles. At this time, the user may stop to view the painting or walk away by change the direction of view to change the direction of movement</a:t>
            </a:r>
          </a:p>
        </p:txBody>
      </p:sp>
    </p:spTree>
    <p:extLst>
      <p:ext uri="{BB962C8B-B14F-4D97-AF65-F5344CB8AC3E}">
        <p14:creationId xmlns:p14="http://schemas.microsoft.com/office/powerpoint/2010/main" val="1935409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EMB000029984f18">
            <a:extLst>
              <a:ext uri="{FF2B5EF4-FFF2-40B4-BE49-F238E27FC236}">
                <a16:creationId xmlns:a16="http://schemas.microsoft.com/office/drawing/2014/main" id="{AF4EFD34-FC2D-44FD-88FD-376E9F5EA087}"/>
              </a:ext>
            </a:extLst>
          </p:cNvPr>
          <p:cNvPicPr/>
          <p:nvPr/>
        </p:nvPicPr>
        <p:blipFill>
          <a:blip r:embed="rId2">
            <a:extLst>
              <a:ext uri="{28A0092B-C50C-407E-A947-70E740481C1C}">
                <a14:useLocalDpi xmlns:a14="http://schemas.microsoft.com/office/drawing/2010/main" val="0"/>
              </a:ext>
            </a:extLst>
          </a:blip>
          <a:srcRect/>
          <a:stretch>
            <a:fillRect/>
          </a:stretch>
        </p:blipFill>
        <p:spPr>
          <a:xfrm>
            <a:off x="1579529" y="1385771"/>
            <a:ext cx="2574646" cy="3629467"/>
          </a:xfrm>
          <a:prstGeom prst="rect">
            <a:avLst/>
          </a:prstGeom>
          <a:noFill/>
          <a:ln>
            <a:noFill/>
          </a:ln>
        </p:spPr>
      </p:pic>
      <p:pic>
        <p:nvPicPr>
          <p:cNvPr id="5" name="图片 4" descr="EMB000029984f17">
            <a:extLst>
              <a:ext uri="{FF2B5EF4-FFF2-40B4-BE49-F238E27FC236}">
                <a16:creationId xmlns:a16="http://schemas.microsoft.com/office/drawing/2014/main" id="{36034D25-F0FF-43F6-AF6E-02AEB7A6C94D}"/>
              </a:ext>
            </a:extLst>
          </p:cNvPr>
          <p:cNvPicPr/>
          <p:nvPr/>
        </p:nvPicPr>
        <p:blipFill>
          <a:blip r:embed="rId3">
            <a:extLst>
              <a:ext uri="{28A0092B-C50C-407E-A947-70E740481C1C}">
                <a14:useLocalDpi xmlns:a14="http://schemas.microsoft.com/office/drawing/2010/main" val="0"/>
              </a:ext>
            </a:extLst>
          </a:blip>
          <a:srcRect/>
          <a:stretch>
            <a:fillRect/>
          </a:stretch>
        </p:blipFill>
        <p:spPr>
          <a:xfrm>
            <a:off x="4837947" y="1413384"/>
            <a:ext cx="2516106" cy="3587494"/>
          </a:xfrm>
          <a:prstGeom prst="rect">
            <a:avLst/>
          </a:prstGeom>
          <a:noFill/>
          <a:ln>
            <a:noFill/>
          </a:ln>
        </p:spPr>
      </p:pic>
      <p:pic>
        <p:nvPicPr>
          <p:cNvPr id="6" name="图片 5" descr="EMB000029984f19">
            <a:extLst>
              <a:ext uri="{FF2B5EF4-FFF2-40B4-BE49-F238E27FC236}">
                <a16:creationId xmlns:a16="http://schemas.microsoft.com/office/drawing/2014/main" id="{08BFC862-547B-4430-A2F8-87E7CFAB498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a:xfrm>
            <a:off x="8037825" y="1385771"/>
            <a:ext cx="2596736" cy="3642720"/>
          </a:xfrm>
          <a:prstGeom prst="rect">
            <a:avLst/>
          </a:prstGeom>
          <a:noFill/>
          <a:ln>
            <a:noFill/>
          </a:ln>
        </p:spPr>
      </p:pic>
      <p:sp>
        <p:nvSpPr>
          <p:cNvPr id="7" name="矩形 6">
            <a:extLst>
              <a:ext uri="{FF2B5EF4-FFF2-40B4-BE49-F238E27FC236}">
                <a16:creationId xmlns:a16="http://schemas.microsoft.com/office/drawing/2014/main" id="{3487EF3A-7762-469D-B3D4-45FDF58B66CA}"/>
              </a:ext>
            </a:extLst>
          </p:cNvPr>
          <p:cNvSpPr/>
          <p:nvPr/>
        </p:nvSpPr>
        <p:spPr>
          <a:xfrm>
            <a:off x="5245898" y="5571898"/>
            <a:ext cx="1963358" cy="461665"/>
          </a:xfrm>
          <a:prstGeom prst="rect">
            <a:avLst/>
          </a:prstGeom>
        </p:spPr>
        <p:txBody>
          <a:bodyPr wrap="none">
            <a:spAutoFit/>
          </a:bodyPr>
          <a:lstStyle/>
          <a:p>
            <a:r>
              <a:rPr lang="en-US" sz="2400" dirty="0">
                <a:ea typeface="맑은 고딕" panose="020B0503020000020004" pitchFamily="50" charset="-127"/>
                <a:cs typeface="Times New Roman" panose="02020603050405020304" pitchFamily="18" charset="0"/>
              </a:rPr>
              <a:t>Works of Art </a:t>
            </a:r>
            <a:endParaRPr lang="en-US" sz="2400" dirty="0"/>
          </a:p>
        </p:txBody>
      </p:sp>
      <p:sp>
        <p:nvSpPr>
          <p:cNvPr id="8" name="矩形 7">
            <a:extLst>
              <a:ext uri="{FF2B5EF4-FFF2-40B4-BE49-F238E27FC236}">
                <a16:creationId xmlns:a16="http://schemas.microsoft.com/office/drawing/2014/main" id="{421C178B-EC68-44E8-8DAA-900602D02A40}"/>
              </a:ext>
            </a:extLst>
          </p:cNvPr>
          <p:cNvSpPr/>
          <p:nvPr/>
        </p:nvSpPr>
        <p:spPr>
          <a:xfrm>
            <a:off x="495615" y="613464"/>
            <a:ext cx="5124897" cy="461665"/>
          </a:xfrm>
          <a:prstGeom prst="rect">
            <a:avLst/>
          </a:prstGeom>
        </p:spPr>
        <p:txBody>
          <a:bodyPr wrap="square">
            <a:spAutoFit/>
          </a:bodyPr>
          <a:lstStyle/>
          <a:p>
            <a:pPr lvl="1"/>
            <a:r>
              <a:rPr lang="en-US" sz="2400" dirty="0"/>
              <a:t>Composition of Contents</a:t>
            </a:r>
          </a:p>
        </p:txBody>
      </p:sp>
    </p:spTree>
    <p:extLst>
      <p:ext uri="{BB962C8B-B14F-4D97-AF65-F5344CB8AC3E}">
        <p14:creationId xmlns:p14="http://schemas.microsoft.com/office/powerpoint/2010/main" val="458703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DB2A0968-3A2E-4E26-BCE0-769F9C0DC7DE}"/>
              </a:ext>
            </a:extLst>
          </p:cNvPr>
          <p:cNvGraphicFramePr>
            <a:graphicFrameLocks noGrp="1"/>
          </p:cNvGraphicFramePr>
          <p:nvPr>
            <p:ph idx="1"/>
            <p:extLst>
              <p:ext uri="{D42A27DB-BD31-4B8C-83A1-F6EECF244321}">
                <p14:modId xmlns:p14="http://schemas.microsoft.com/office/powerpoint/2010/main" val="3230022802"/>
              </p:ext>
            </p:extLst>
          </p:nvPr>
        </p:nvGraphicFramePr>
        <p:xfrm>
          <a:off x="1069098" y="2377104"/>
          <a:ext cx="9708630" cy="3546374"/>
        </p:xfrm>
        <a:graphic>
          <a:graphicData uri="http://schemas.openxmlformats.org/drawingml/2006/table">
            <a:tbl>
              <a:tblPr firstRow="1" firstCol="1" bandRow="1">
                <a:tableStyleId>{5940675A-B579-460E-94D1-54222C63F5DA}</a:tableStyleId>
              </a:tblPr>
              <a:tblGrid>
                <a:gridCol w="2572226">
                  <a:extLst>
                    <a:ext uri="{9D8B030D-6E8A-4147-A177-3AD203B41FA5}">
                      <a16:colId xmlns:a16="http://schemas.microsoft.com/office/drawing/2014/main" val="1435914022"/>
                    </a:ext>
                  </a:extLst>
                </a:gridCol>
                <a:gridCol w="7136404">
                  <a:extLst>
                    <a:ext uri="{9D8B030D-6E8A-4147-A177-3AD203B41FA5}">
                      <a16:colId xmlns:a16="http://schemas.microsoft.com/office/drawing/2014/main" val="41712802"/>
                    </a:ext>
                  </a:extLst>
                </a:gridCol>
              </a:tblGrid>
              <a:tr h="776333">
                <a:tc>
                  <a:txBody>
                    <a:bodyPr/>
                    <a:lstStyle/>
                    <a:p>
                      <a:pPr marL="0" marR="0" algn="ctr">
                        <a:lnSpc>
                          <a:spcPct val="107000"/>
                        </a:lnSpc>
                        <a:spcBef>
                          <a:spcPts val="0"/>
                        </a:spcBef>
                        <a:spcAft>
                          <a:spcPts val="800"/>
                        </a:spcAft>
                      </a:pPr>
                      <a:r>
                        <a:rPr lang="en-US" sz="2400" kern="1200"/>
                        <a:t>Division</a:t>
                      </a:r>
                      <a:endParaRPr lang="en-US" sz="2400" kern="1200">
                        <a:solidFill>
                          <a:schemeClr val="tx1"/>
                        </a:solidFill>
                        <a:latin typeface="+mn-lt"/>
                        <a:ea typeface="+mn-ea"/>
                        <a:cs typeface="+mn-cs"/>
                      </a:endParaRPr>
                    </a:p>
                  </a:txBody>
                  <a:tcPr marL="68580" marR="68580" marT="0" marB="0" anchor="ctr"/>
                </a:tc>
                <a:tc>
                  <a:txBody>
                    <a:bodyPr/>
                    <a:lstStyle/>
                    <a:p>
                      <a:pPr marL="0" marR="0" algn="ctr">
                        <a:lnSpc>
                          <a:spcPct val="107000"/>
                        </a:lnSpc>
                        <a:spcBef>
                          <a:spcPts val="0"/>
                        </a:spcBef>
                        <a:spcAft>
                          <a:spcPts val="800"/>
                        </a:spcAft>
                      </a:pPr>
                      <a:r>
                        <a:rPr lang="en-US" sz="2400" kern="1200"/>
                        <a:t>Experience and immersion factors</a:t>
                      </a:r>
                      <a:endParaRPr lang="en-US" sz="2400" kern="120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3773347828"/>
                  </a:ext>
                </a:extLst>
              </a:tr>
              <a:tr h="673163">
                <a:tc>
                  <a:txBody>
                    <a:bodyPr/>
                    <a:lstStyle/>
                    <a:p>
                      <a:pPr marL="0" marR="0" algn="ctr">
                        <a:lnSpc>
                          <a:spcPct val="107000"/>
                        </a:lnSpc>
                        <a:spcBef>
                          <a:spcPts val="0"/>
                        </a:spcBef>
                        <a:spcAft>
                          <a:spcPts val="800"/>
                        </a:spcAft>
                      </a:pPr>
                      <a:r>
                        <a:rPr lang="en-US" sz="2400" kern="1200"/>
                        <a:t>Display Performance</a:t>
                      </a:r>
                      <a:endParaRPr lang="en-US" sz="2400" kern="1200">
                        <a:solidFill>
                          <a:schemeClr val="tx1"/>
                        </a:solidFill>
                        <a:latin typeface="+mn-lt"/>
                        <a:ea typeface="+mn-ea"/>
                        <a:cs typeface="+mn-cs"/>
                      </a:endParaRPr>
                    </a:p>
                  </a:txBody>
                  <a:tcPr marL="68580" marR="68580" marT="0" marB="0" anchor="ctr"/>
                </a:tc>
                <a:tc>
                  <a:txBody>
                    <a:bodyPr/>
                    <a:lstStyle/>
                    <a:p>
                      <a:pPr marL="0" marR="0" algn="ctr">
                        <a:lnSpc>
                          <a:spcPct val="107000"/>
                        </a:lnSpc>
                        <a:spcBef>
                          <a:spcPts val="0"/>
                        </a:spcBef>
                        <a:spcAft>
                          <a:spcPts val="800"/>
                        </a:spcAft>
                      </a:pPr>
                      <a:r>
                        <a:rPr lang="en-US" sz="2400" kern="1200" dirty="0"/>
                        <a:t>Contrast ratio, color recall, color depth, color temperature, Gamma curve, Luminance</a:t>
                      </a:r>
                      <a:endParaRPr lang="en-US" sz="2400"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3148677052"/>
                  </a:ext>
                </a:extLst>
              </a:tr>
              <a:tr h="750795">
                <a:tc>
                  <a:txBody>
                    <a:bodyPr/>
                    <a:lstStyle/>
                    <a:p>
                      <a:pPr marL="0" marR="0" algn="ctr">
                        <a:lnSpc>
                          <a:spcPct val="107000"/>
                        </a:lnSpc>
                        <a:spcBef>
                          <a:spcPts val="0"/>
                        </a:spcBef>
                        <a:spcAft>
                          <a:spcPts val="800"/>
                        </a:spcAft>
                      </a:pPr>
                      <a:r>
                        <a:rPr lang="en-US" sz="2400" kern="1200"/>
                        <a:t>Image Resolution</a:t>
                      </a:r>
                      <a:endParaRPr lang="en-US" sz="2400" kern="1200">
                        <a:solidFill>
                          <a:schemeClr val="tx1"/>
                        </a:solidFill>
                        <a:latin typeface="+mn-lt"/>
                        <a:ea typeface="+mn-ea"/>
                        <a:cs typeface="+mn-cs"/>
                      </a:endParaRPr>
                    </a:p>
                  </a:txBody>
                  <a:tcPr marL="68580" marR="68580" marT="0" marB="0" anchor="ctr"/>
                </a:tc>
                <a:tc>
                  <a:txBody>
                    <a:bodyPr/>
                    <a:lstStyle/>
                    <a:p>
                      <a:pPr marL="0" marR="0" algn="ctr">
                        <a:lnSpc>
                          <a:spcPct val="107000"/>
                        </a:lnSpc>
                        <a:spcBef>
                          <a:spcPts val="0"/>
                        </a:spcBef>
                        <a:spcAft>
                          <a:spcPts val="800"/>
                        </a:spcAft>
                      </a:pPr>
                      <a:r>
                        <a:rPr lang="en-US" sz="2400" kern="1200"/>
                        <a:t>Difference in image resolution.</a:t>
                      </a:r>
                      <a:endParaRPr lang="en-US" sz="2400" kern="120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2275735687"/>
                  </a:ext>
                </a:extLst>
              </a:tr>
              <a:tr h="503085">
                <a:tc>
                  <a:txBody>
                    <a:bodyPr/>
                    <a:lstStyle/>
                    <a:p>
                      <a:pPr marL="0" marR="0" algn="ctr">
                        <a:lnSpc>
                          <a:spcPct val="107000"/>
                        </a:lnSpc>
                        <a:spcBef>
                          <a:spcPts val="0"/>
                        </a:spcBef>
                        <a:spcAft>
                          <a:spcPts val="800"/>
                        </a:spcAft>
                      </a:pPr>
                      <a:r>
                        <a:rPr lang="en-US" sz="2400" kern="1200"/>
                        <a:t>Image Size</a:t>
                      </a:r>
                      <a:endParaRPr lang="en-US" sz="2400" kern="1200">
                        <a:solidFill>
                          <a:schemeClr val="tx1"/>
                        </a:solidFill>
                        <a:latin typeface="+mn-lt"/>
                        <a:ea typeface="+mn-ea"/>
                        <a:cs typeface="+mn-cs"/>
                      </a:endParaRPr>
                    </a:p>
                  </a:txBody>
                  <a:tcPr marL="68580" marR="68580" marT="0" marB="0" anchor="ctr"/>
                </a:tc>
                <a:tc>
                  <a:txBody>
                    <a:bodyPr/>
                    <a:lstStyle/>
                    <a:p>
                      <a:pPr marL="0" marR="0" algn="ctr">
                        <a:lnSpc>
                          <a:spcPct val="107000"/>
                        </a:lnSpc>
                        <a:spcBef>
                          <a:spcPts val="0"/>
                        </a:spcBef>
                        <a:spcAft>
                          <a:spcPts val="800"/>
                        </a:spcAft>
                      </a:pPr>
                      <a:r>
                        <a:rPr lang="en-US" sz="2400" kern="1200"/>
                        <a:t>Difference in image size when using HMD device.</a:t>
                      </a:r>
                      <a:endParaRPr lang="en-US" sz="2400" kern="120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3172122378"/>
                  </a:ext>
                </a:extLst>
              </a:tr>
              <a:tr h="750795">
                <a:tc>
                  <a:txBody>
                    <a:bodyPr/>
                    <a:lstStyle/>
                    <a:p>
                      <a:pPr marL="0" marR="0" algn="ctr">
                        <a:lnSpc>
                          <a:spcPct val="107000"/>
                        </a:lnSpc>
                        <a:spcBef>
                          <a:spcPts val="0"/>
                        </a:spcBef>
                        <a:spcAft>
                          <a:spcPts val="800"/>
                        </a:spcAft>
                      </a:pPr>
                      <a:r>
                        <a:rPr lang="en-US" sz="2400" kern="1200"/>
                        <a:t>Exhibition layout</a:t>
                      </a:r>
                      <a:endParaRPr lang="en-US" sz="2400" kern="1200">
                        <a:solidFill>
                          <a:schemeClr val="tx1"/>
                        </a:solidFill>
                        <a:latin typeface="+mn-lt"/>
                        <a:ea typeface="+mn-ea"/>
                        <a:cs typeface="+mn-cs"/>
                      </a:endParaRPr>
                    </a:p>
                  </a:txBody>
                  <a:tcPr marL="68580" marR="68580" marT="0" marB="0" anchor="ctr"/>
                </a:tc>
                <a:tc>
                  <a:txBody>
                    <a:bodyPr/>
                    <a:lstStyle/>
                    <a:p>
                      <a:pPr marL="0" marR="0" algn="ctr">
                        <a:lnSpc>
                          <a:spcPct val="107000"/>
                        </a:lnSpc>
                        <a:spcBef>
                          <a:spcPts val="0"/>
                        </a:spcBef>
                        <a:spcAft>
                          <a:spcPts val="800"/>
                        </a:spcAft>
                      </a:pPr>
                      <a:r>
                        <a:rPr lang="en-US" sz="2400" kern="1200" dirty="0"/>
                        <a:t>Shading and shadow effects</a:t>
                      </a:r>
                      <a:endParaRPr lang="en-US" sz="2400" kern="1200" dirty="0">
                        <a:solidFill>
                          <a:schemeClr val="tx1"/>
                        </a:solidFill>
                        <a:latin typeface="+mn-lt"/>
                        <a:ea typeface="+mn-ea"/>
                        <a:cs typeface="+mn-cs"/>
                      </a:endParaRPr>
                    </a:p>
                  </a:txBody>
                  <a:tcPr marL="68580" marR="68580" marT="0" marB="0" anchor="ctr"/>
                </a:tc>
                <a:extLst>
                  <a:ext uri="{0D108BD9-81ED-4DB2-BD59-A6C34878D82A}">
                    <a16:rowId xmlns:a16="http://schemas.microsoft.com/office/drawing/2014/main" val="2592840711"/>
                  </a:ext>
                </a:extLst>
              </a:tr>
            </a:tbl>
          </a:graphicData>
        </a:graphic>
      </p:graphicFrame>
      <p:sp>
        <p:nvSpPr>
          <p:cNvPr id="6" name="矩形 5">
            <a:extLst>
              <a:ext uri="{FF2B5EF4-FFF2-40B4-BE49-F238E27FC236}">
                <a16:creationId xmlns:a16="http://schemas.microsoft.com/office/drawing/2014/main" id="{91FAC0E0-FD65-4176-B039-0B05B4A9D0D5}"/>
              </a:ext>
            </a:extLst>
          </p:cNvPr>
          <p:cNvSpPr/>
          <p:nvPr/>
        </p:nvSpPr>
        <p:spPr>
          <a:xfrm>
            <a:off x="1790325" y="1757907"/>
            <a:ext cx="8266176" cy="461665"/>
          </a:xfrm>
          <a:prstGeom prst="rect">
            <a:avLst/>
          </a:prstGeom>
        </p:spPr>
        <p:txBody>
          <a:bodyPr wrap="square">
            <a:spAutoFit/>
          </a:bodyPr>
          <a:lstStyle/>
          <a:p>
            <a:pPr lvl="0" eaLnBrk="0" fontAlgn="base" hangingPunct="0">
              <a:spcBef>
                <a:spcPct val="0"/>
              </a:spcBef>
              <a:spcAft>
                <a:spcPct val="0"/>
              </a:spcAft>
            </a:pPr>
            <a:r>
              <a:rPr lang="en-US" altLang="en-US" sz="2400" dirty="0">
                <a:ea typeface="SimSun" panose="02010600030101010101" pitchFamily="2" charset="-122"/>
                <a:cs typeface="Times New Roman" panose="02020603050405020304" pitchFamily="18" charset="0"/>
              </a:rPr>
              <a:t>Influencing Factors of Immersion in Virtual Reality Display</a:t>
            </a:r>
            <a:endParaRPr lang="en-US" altLang="en-US" sz="2400" dirty="0"/>
          </a:p>
        </p:txBody>
      </p:sp>
      <p:sp>
        <p:nvSpPr>
          <p:cNvPr id="7" name="矩形 6">
            <a:extLst>
              <a:ext uri="{FF2B5EF4-FFF2-40B4-BE49-F238E27FC236}">
                <a16:creationId xmlns:a16="http://schemas.microsoft.com/office/drawing/2014/main" id="{DAF2CF80-62B2-4969-89AE-78859F04A82A}"/>
              </a:ext>
            </a:extLst>
          </p:cNvPr>
          <p:cNvSpPr/>
          <p:nvPr/>
        </p:nvSpPr>
        <p:spPr>
          <a:xfrm>
            <a:off x="508623" y="613490"/>
            <a:ext cx="4493538" cy="461665"/>
          </a:xfrm>
          <a:prstGeom prst="rect">
            <a:avLst/>
          </a:prstGeom>
        </p:spPr>
        <p:txBody>
          <a:bodyPr wrap="none">
            <a:spAutoFit/>
          </a:bodyPr>
          <a:lstStyle/>
          <a:p>
            <a:pPr lvl="1"/>
            <a:r>
              <a:rPr lang="en-US" sz="2400" dirty="0"/>
              <a:t>Immersion for VR Exhibition</a:t>
            </a:r>
          </a:p>
        </p:txBody>
      </p:sp>
    </p:spTree>
    <p:extLst>
      <p:ext uri="{BB962C8B-B14F-4D97-AF65-F5344CB8AC3E}">
        <p14:creationId xmlns:p14="http://schemas.microsoft.com/office/powerpoint/2010/main" val="4076166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EMB0000554c83d1">
            <a:extLst>
              <a:ext uri="{FF2B5EF4-FFF2-40B4-BE49-F238E27FC236}">
                <a16:creationId xmlns:a16="http://schemas.microsoft.com/office/drawing/2014/main" id="{7CB37C39-9A17-4019-8247-EDB2E3F56E56}"/>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a:xfrm>
            <a:off x="342453" y="180567"/>
            <a:ext cx="5753547" cy="4012560"/>
          </a:xfrm>
          <a:prstGeom prst="rect">
            <a:avLst/>
          </a:prstGeom>
          <a:noFill/>
          <a:ln>
            <a:noFill/>
          </a:ln>
        </p:spPr>
      </p:pic>
      <p:pic>
        <p:nvPicPr>
          <p:cNvPr id="5" name="图片 4">
            <a:extLst>
              <a:ext uri="{FF2B5EF4-FFF2-40B4-BE49-F238E27FC236}">
                <a16:creationId xmlns:a16="http://schemas.microsoft.com/office/drawing/2014/main" id="{1270FF63-B19F-440B-96FA-6648B1FBF6B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6181344" y="2723837"/>
            <a:ext cx="5766816" cy="4012560"/>
          </a:xfrm>
          <a:prstGeom prst="rect">
            <a:avLst/>
          </a:prstGeom>
          <a:noFill/>
          <a:ln>
            <a:noFill/>
          </a:ln>
        </p:spPr>
      </p:pic>
    </p:spTree>
    <p:extLst>
      <p:ext uri="{BB962C8B-B14F-4D97-AF65-F5344CB8AC3E}">
        <p14:creationId xmlns:p14="http://schemas.microsoft.com/office/powerpoint/2010/main" val="1827959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804365-C9B6-49E3-A483-ECDE15189406}"/>
              </a:ext>
            </a:extLst>
          </p:cNvPr>
          <p:cNvSpPr>
            <a:spLocks noGrp="1"/>
          </p:cNvSpPr>
          <p:nvPr>
            <p:ph type="title"/>
          </p:nvPr>
        </p:nvSpPr>
        <p:spPr/>
        <p:txBody>
          <a:bodyPr/>
          <a:lstStyle/>
          <a:p>
            <a:r>
              <a:rPr lang="en-US" dirty="0"/>
              <a:t>Conclusion</a:t>
            </a:r>
          </a:p>
        </p:txBody>
      </p:sp>
      <p:sp>
        <p:nvSpPr>
          <p:cNvPr id="3" name="内容占位符 2">
            <a:extLst>
              <a:ext uri="{FF2B5EF4-FFF2-40B4-BE49-F238E27FC236}">
                <a16:creationId xmlns:a16="http://schemas.microsoft.com/office/drawing/2014/main" id="{295242CF-7B56-4DCE-9DC5-4DB4429110C3}"/>
              </a:ext>
            </a:extLst>
          </p:cNvPr>
          <p:cNvSpPr>
            <a:spLocks noGrp="1"/>
          </p:cNvSpPr>
          <p:nvPr>
            <p:ph idx="1"/>
          </p:nvPr>
        </p:nvSpPr>
        <p:spPr>
          <a:xfrm>
            <a:off x="677334" y="1930400"/>
            <a:ext cx="10905066" cy="3880773"/>
          </a:xfrm>
        </p:spPr>
        <p:txBody>
          <a:bodyPr>
            <a:noAutofit/>
          </a:bodyPr>
          <a:lstStyle/>
          <a:p>
            <a:pPr algn="just">
              <a:lnSpc>
                <a:spcPct val="100000"/>
              </a:lnSpc>
            </a:pPr>
            <a:r>
              <a:rPr lang="en-US" sz="2400" dirty="0"/>
              <a:t>It breaks through the limitations of time and space. With Google Cardboard and smart phones, allows people who are passionate about art appreciation to visit art exhibitions anytime and anywhere. Users can observe the work from any angle</a:t>
            </a:r>
          </a:p>
          <a:p>
            <a:pPr algn="just">
              <a:lnSpc>
                <a:spcPct val="100000"/>
              </a:lnSpc>
            </a:pPr>
            <a:r>
              <a:rPr lang="en-US" sz="2400" dirty="0"/>
              <a:t>The organizer can update the display content at any time</a:t>
            </a:r>
          </a:p>
          <a:p>
            <a:pPr algn="just">
              <a:lnSpc>
                <a:spcPct val="100000"/>
              </a:lnSpc>
            </a:pPr>
            <a:r>
              <a:rPr lang="en-US" sz="2400" dirty="0"/>
              <a:t>This research analyzed the factors that affect user experience and immersion, explores the design of virtual reality art in the display environment of new media art, and can better reflect the combine of science and technology and art. Serving society in a wider range and based on existing conditions proposed ways to improve user experience and immersion</a:t>
            </a:r>
          </a:p>
        </p:txBody>
      </p:sp>
    </p:spTree>
    <p:extLst>
      <p:ext uri="{BB962C8B-B14F-4D97-AF65-F5344CB8AC3E}">
        <p14:creationId xmlns:p14="http://schemas.microsoft.com/office/powerpoint/2010/main" val="1324097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1D5671-181A-4625-9D8D-EA836866CBA3}"/>
              </a:ext>
            </a:extLst>
          </p:cNvPr>
          <p:cNvSpPr>
            <a:spLocks noGrp="1"/>
          </p:cNvSpPr>
          <p:nvPr>
            <p:ph type="title"/>
          </p:nvPr>
        </p:nvSpPr>
        <p:spPr/>
        <p:txBody>
          <a:bodyPr/>
          <a:lstStyle/>
          <a:p>
            <a:r>
              <a:rPr lang="en-US" dirty="0"/>
              <a:t>AR 3D Coloring game </a:t>
            </a:r>
          </a:p>
        </p:txBody>
      </p:sp>
      <p:sp>
        <p:nvSpPr>
          <p:cNvPr id="3" name="内容占位符 2">
            <a:extLst>
              <a:ext uri="{FF2B5EF4-FFF2-40B4-BE49-F238E27FC236}">
                <a16:creationId xmlns:a16="http://schemas.microsoft.com/office/drawing/2014/main" id="{6609A763-DDE0-4441-AB69-C865292AA7DD}"/>
              </a:ext>
            </a:extLst>
          </p:cNvPr>
          <p:cNvSpPr>
            <a:spLocks noGrp="1"/>
          </p:cNvSpPr>
          <p:nvPr>
            <p:ph idx="1"/>
          </p:nvPr>
        </p:nvSpPr>
        <p:spPr>
          <a:xfrm>
            <a:off x="677334" y="2160589"/>
            <a:ext cx="10636842" cy="3880773"/>
          </a:xfrm>
        </p:spPr>
        <p:txBody>
          <a:bodyPr>
            <a:noAutofit/>
          </a:bodyPr>
          <a:lstStyle/>
          <a:p>
            <a:pPr algn="just"/>
            <a:r>
              <a:rPr lang="en-US" sz="2400" dirty="0"/>
              <a:t>This AR game enable a planar picture stand vividly revealed on the paper through a simple and portable mobile terminal scan. Multiple forms of interaction also stimulate the interest of learners and enable them to interact with 3D “buddies” and understand the world in the process</a:t>
            </a:r>
          </a:p>
          <a:p>
            <a:pPr algn="just"/>
            <a:r>
              <a:rPr lang="en-US" sz="2400" dirty="0"/>
              <a:t>Break through the limitations of paper books, promote the acquisition and absorption of knowledge, improve the interactive effect of teaching, and fit in with the concept of entertaining, improving the students' ability to operate, identify and identify colors </a:t>
            </a:r>
          </a:p>
        </p:txBody>
      </p:sp>
    </p:spTree>
    <p:extLst>
      <p:ext uri="{BB962C8B-B14F-4D97-AF65-F5344CB8AC3E}">
        <p14:creationId xmlns:p14="http://schemas.microsoft.com/office/powerpoint/2010/main" val="764286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C4497-ECC2-44A8-A939-93112589803C}"/>
              </a:ext>
            </a:extLst>
          </p:cNvPr>
          <p:cNvSpPr>
            <a:spLocks noGrp="1"/>
          </p:cNvSpPr>
          <p:nvPr>
            <p:ph type="title"/>
          </p:nvPr>
        </p:nvSpPr>
        <p:spPr/>
        <p:txBody>
          <a:bodyPr/>
          <a:lstStyle/>
          <a:p>
            <a:r>
              <a:rPr lang="en-US" dirty="0"/>
              <a:t>Game Design </a:t>
            </a:r>
          </a:p>
        </p:txBody>
      </p:sp>
      <p:sp>
        <p:nvSpPr>
          <p:cNvPr id="3" name="内容占位符 2">
            <a:extLst>
              <a:ext uri="{FF2B5EF4-FFF2-40B4-BE49-F238E27FC236}">
                <a16:creationId xmlns:a16="http://schemas.microsoft.com/office/drawing/2014/main" id="{DAA5FDE0-EA80-4D2B-AA2F-87E321F95B08}"/>
              </a:ext>
            </a:extLst>
          </p:cNvPr>
          <p:cNvSpPr>
            <a:spLocks noGrp="1"/>
          </p:cNvSpPr>
          <p:nvPr>
            <p:ph idx="1"/>
          </p:nvPr>
        </p:nvSpPr>
        <p:spPr>
          <a:xfrm>
            <a:off x="677334" y="1658113"/>
            <a:ext cx="10502730" cy="4383250"/>
          </a:xfrm>
        </p:spPr>
        <p:txBody>
          <a:bodyPr>
            <a:normAutofit/>
          </a:bodyPr>
          <a:lstStyle/>
          <a:p>
            <a:pPr algn="just"/>
            <a:r>
              <a:rPr lang="en-US" sz="2400" dirty="0"/>
              <a:t>Coloring AR products are a few successful products in the current AR market. They have the following characteristics: high interactivity and entertainment; can be used independently or as part of the system, less investment compared to traditional games; collaboration between different domains is required, and UV map matching requires a higher level of computation</a:t>
            </a:r>
          </a:p>
          <a:p>
            <a:pPr algn="just"/>
            <a:r>
              <a:rPr lang="en-US" sz="2400" dirty="0"/>
              <a:t>The color rendering has two ways: </a:t>
            </a:r>
          </a:p>
          <a:p>
            <a:pPr lvl="1" algn="just"/>
            <a:r>
              <a:rPr lang="en-US" sz="2400" dirty="0"/>
              <a:t>Real-time rendering model texture content</a:t>
            </a:r>
          </a:p>
          <a:p>
            <a:pPr lvl="1" algn="just"/>
            <a:r>
              <a:rPr lang="en-US" sz="2400" dirty="0"/>
              <a:t>Only rendering the model texture once receive instructions</a:t>
            </a:r>
          </a:p>
          <a:p>
            <a:endParaRPr lang="en-US" sz="2000" dirty="0"/>
          </a:p>
        </p:txBody>
      </p:sp>
    </p:spTree>
    <p:extLst>
      <p:ext uri="{BB962C8B-B14F-4D97-AF65-F5344CB8AC3E}">
        <p14:creationId xmlns:p14="http://schemas.microsoft.com/office/powerpoint/2010/main" val="3956479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a:spLocks/>
          </p:cNvSpPr>
          <p:nvPr/>
        </p:nvSpPr>
        <p:spPr>
          <a:xfrm>
            <a:off x="1156299" y="1220755"/>
            <a:ext cx="3008380" cy="672075"/>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b="1" dirty="0">
                <a:solidFill>
                  <a:schemeClr val="accent1"/>
                </a:solidFill>
                <a:latin typeface="微软雅黑" panose="020B0503020204020204" pitchFamily="34" charset="-122"/>
                <a:ea typeface="微软雅黑" panose="020B0503020204020204" pitchFamily="34" charset="-122"/>
              </a:rPr>
              <a:t>INTRODUCTION</a:t>
            </a:r>
            <a:endParaRPr lang="en-GB" sz="2400" b="1" dirty="0">
              <a:solidFill>
                <a:schemeClr val="accent1"/>
              </a:solidFill>
              <a:latin typeface="微软雅黑" panose="020B0503020204020204" pitchFamily="34" charset="-122"/>
              <a:ea typeface="微软雅黑" panose="020B0503020204020204" pitchFamily="34" charset="-122"/>
            </a:endParaRPr>
          </a:p>
        </p:txBody>
      </p:sp>
      <p:sp>
        <p:nvSpPr>
          <p:cNvPr id="11" name="Parallelogram 21"/>
          <p:cNvSpPr/>
          <p:nvPr/>
        </p:nvSpPr>
        <p:spPr>
          <a:xfrm>
            <a:off x="9514760" y="-3821"/>
            <a:ext cx="2211840" cy="4808977"/>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Parallelogram 22"/>
          <p:cNvSpPr/>
          <p:nvPr/>
        </p:nvSpPr>
        <p:spPr>
          <a:xfrm>
            <a:off x="10128448" y="2049024"/>
            <a:ext cx="2211840" cy="4808977"/>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3" name="直接连接符 12"/>
          <p:cNvCxnSpPr/>
          <p:nvPr/>
        </p:nvCxnSpPr>
        <p:spPr>
          <a:xfrm>
            <a:off x="1305163" y="2058719"/>
            <a:ext cx="729681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26411"/>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dissolve">
                                      <p:cBhvr>
                                        <p:cTn id="16" dur="500"/>
                                        <p:tgtEl>
                                          <p:spTgt spid="4">
                                            <p:txEl>
                                              <p:pRg st="0" end="0"/>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A350B530-BE68-41A6-AE02-924D0BDC925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47327" y="1767840"/>
            <a:ext cx="9092918" cy="4274185"/>
          </a:xfrm>
          <a:prstGeom prst="rect">
            <a:avLst/>
          </a:prstGeom>
        </p:spPr>
      </p:pic>
      <p:sp>
        <p:nvSpPr>
          <p:cNvPr id="7" name="文本框 6">
            <a:extLst>
              <a:ext uri="{FF2B5EF4-FFF2-40B4-BE49-F238E27FC236}">
                <a16:creationId xmlns:a16="http://schemas.microsoft.com/office/drawing/2014/main" id="{5FEFF324-AA18-441D-8C13-26D2182A9949}"/>
              </a:ext>
            </a:extLst>
          </p:cNvPr>
          <p:cNvSpPr txBox="1"/>
          <p:nvPr/>
        </p:nvSpPr>
        <p:spPr>
          <a:xfrm>
            <a:off x="847327" y="815975"/>
            <a:ext cx="1555234" cy="461665"/>
          </a:xfrm>
          <a:prstGeom prst="rect">
            <a:avLst/>
          </a:prstGeom>
          <a:noFill/>
        </p:spPr>
        <p:txBody>
          <a:bodyPr wrap="none" rtlCol="0">
            <a:spAutoFit/>
          </a:bodyPr>
          <a:lstStyle/>
          <a:p>
            <a:r>
              <a:rPr lang="en-US" sz="2400" dirty="0"/>
              <a:t>Gameplay</a:t>
            </a:r>
          </a:p>
        </p:txBody>
      </p:sp>
    </p:spTree>
    <p:extLst>
      <p:ext uri="{BB962C8B-B14F-4D97-AF65-F5344CB8AC3E}">
        <p14:creationId xmlns:p14="http://schemas.microsoft.com/office/powerpoint/2010/main" val="200537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F3733B-C4AB-41C9-9571-BF6FA44DA7E9}"/>
              </a:ext>
            </a:extLst>
          </p:cNvPr>
          <p:cNvSpPr>
            <a:spLocks noGrp="1"/>
          </p:cNvSpPr>
          <p:nvPr>
            <p:ph type="title"/>
          </p:nvPr>
        </p:nvSpPr>
        <p:spPr>
          <a:xfrm>
            <a:off x="677334" y="609600"/>
            <a:ext cx="2736426" cy="637310"/>
          </a:xfrm>
        </p:spPr>
        <p:txBody>
          <a:bodyPr/>
          <a:lstStyle/>
          <a:p>
            <a:r>
              <a:rPr lang="x-none" sz="2400" dirty="0">
                <a:solidFill>
                  <a:schemeClr val="tx1"/>
                </a:solidFill>
                <a:latin typeface="+mn-lt"/>
                <a:ea typeface="+mn-ea"/>
                <a:cs typeface="+mn-cs"/>
              </a:rPr>
              <a:t>Implementation</a:t>
            </a:r>
            <a:endParaRPr lang="en-US" sz="2400" dirty="0">
              <a:solidFill>
                <a:schemeClr val="tx1"/>
              </a:solidFill>
              <a:latin typeface="+mn-lt"/>
              <a:ea typeface="+mn-ea"/>
              <a:cs typeface="+mn-cs"/>
            </a:endParaRPr>
          </a:p>
        </p:txBody>
      </p:sp>
      <p:pic>
        <p:nvPicPr>
          <p:cNvPr id="4" name="内容占位符 3">
            <a:extLst>
              <a:ext uri="{FF2B5EF4-FFF2-40B4-BE49-F238E27FC236}">
                <a16:creationId xmlns:a16="http://schemas.microsoft.com/office/drawing/2014/main" id="{F1CD2B30-1081-4550-9BF3-0177B01C990E}"/>
              </a:ext>
            </a:extLst>
          </p:cNvPr>
          <p:cNvPicPr>
            <a:picLocks noGrp="1"/>
          </p:cNvPicPr>
          <p:nvPr>
            <p:ph idx="1"/>
          </p:nvPr>
        </p:nvPicPr>
        <p:blipFill>
          <a:blip r:embed="rId2"/>
          <a:stretch>
            <a:fillRect/>
          </a:stretch>
        </p:blipFill>
        <p:spPr>
          <a:xfrm>
            <a:off x="677862" y="1804416"/>
            <a:ext cx="10837099" cy="3806674"/>
          </a:xfrm>
          <a:prstGeom prst="rect">
            <a:avLst/>
          </a:prstGeom>
        </p:spPr>
      </p:pic>
    </p:spTree>
    <p:extLst>
      <p:ext uri="{BB962C8B-B14F-4D97-AF65-F5344CB8AC3E}">
        <p14:creationId xmlns:p14="http://schemas.microsoft.com/office/powerpoint/2010/main" val="706313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F3733B-C4AB-41C9-9571-BF6FA44DA7E9}"/>
              </a:ext>
            </a:extLst>
          </p:cNvPr>
          <p:cNvSpPr>
            <a:spLocks noGrp="1"/>
          </p:cNvSpPr>
          <p:nvPr>
            <p:ph type="title"/>
          </p:nvPr>
        </p:nvSpPr>
        <p:spPr>
          <a:xfrm>
            <a:off x="677334" y="609600"/>
            <a:ext cx="6796362" cy="712333"/>
          </a:xfrm>
        </p:spPr>
        <p:txBody>
          <a:bodyPr>
            <a:normAutofit/>
          </a:bodyPr>
          <a:lstStyle/>
          <a:p>
            <a:r>
              <a:rPr lang="en-US" sz="2400" dirty="0">
                <a:solidFill>
                  <a:schemeClr val="tx1"/>
                </a:solidFill>
                <a:latin typeface="+mn-lt"/>
                <a:ea typeface="+mn-ea"/>
                <a:cs typeface="+mn-cs"/>
              </a:rPr>
              <a:t>Identification pictures and </a:t>
            </a:r>
            <a:r>
              <a:rPr lang="en-US" sz="2400" dirty="0">
                <a:solidFill>
                  <a:schemeClr val="tx1"/>
                </a:solidFill>
              </a:rPr>
              <a:t>Vuforia configuration</a:t>
            </a:r>
            <a:endParaRPr lang="en-US" sz="2400" dirty="0">
              <a:solidFill>
                <a:schemeClr val="tx1"/>
              </a:solidFill>
              <a:latin typeface="+mn-lt"/>
              <a:ea typeface="+mn-ea"/>
              <a:cs typeface="+mn-cs"/>
            </a:endParaRPr>
          </a:p>
        </p:txBody>
      </p:sp>
      <p:pic>
        <p:nvPicPr>
          <p:cNvPr id="8" name="内容占位符 7" descr="C:\Users\Miao\AppData\Local\Temp\Rar$DRa16236.1860\6뒤짇왁都匡숭\ForCard.jpg">
            <a:extLst>
              <a:ext uri="{FF2B5EF4-FFF2-40B4-BE49-F238E27FC236}">
                <a16:creationId xmlns:a16="http://schemas.microsoft.com/office/drawing/2014/main" id="{AA8C9318-84D9-4EE5-90A5-4FBE83610607}"/>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4726" y="2206752"/>
            <a:ext cx="3129994" cy="3129994"/>
          </a:xfrm>
          <a:prstGeom prst="rect">
            <a:avLst/>
          </a:prstGeom>
          <a:noFill/>
          <a:ln>
            <a:noFill/>
          </a:ln>
        </p:spPr>
      </p:pic>
      <p:pic>
        <p:nvPicPr>
          <p:cNvPr id="9" name="图片 8" descr="C:\Users\Miao\AppData\Local\Temp\Rar$DRa16236.6572\6뒤짇왁都匡숭\ForUV.jpg">
            <a:extLst>
              <a:ext uri="{FF2B5EF4-FFF2-40B4-BE49-F238E27FC236}">
                <a16:creationId xmlns:a16="http://schemas.microsoft.com/office/drawing/2014/main" id="{44D67C65-EB00-465E-B048-0AC691D1496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8826" y="2206752"/>
            <a:ext cx="3129994" cy="3129994"/>
          </a:xfrm>
          <a:prstGeom prst="rect">
            <a:avLst/>
          </a:prstGeom>
          <a:noFill/>
          <a:ln>
            <a:noFill/>
          </a:ln>
        </p:spPr>
      </p:pic>
      <p:sp>
        <p:nvSpPr>
          <p:cNvPr id="6" name="矩形 5">
            <a:extLst>
              <a:ext uri="{FF2B5EF4-FFF2-40B4-BE49-F238E27FC236}">
                <a16:creationId xmlns:a16="http://schemas.microsoft.com/office/drawing/2014/main" id="{ACB19668-296F-418E-9941-05CBA3E975BF}"/>
              </a:ext>
            </a:extLst>
          </p:cNvPr>
          <p:cNvSpPr/>
          <p:nvPr/>
        </p:nvSpPr>
        <p:spPr>
          <a:xfrm>
            <a:off x="476797" y="5447729"/>
            <a:ext cx="6404057" cy="367665"/>
          </a:xfrm>
          <a:prstGeom prst="rect">
            <a:avLst/>
          </a:prstGeom>
        </p:spPr>
        <p:txBody>
          <a:bodyPr wrap="square">
            <a:spAutoFit/>
          </a:bodyPr>
          <a:lstStyle/>
          <a:p>
            <a:pPr algn="ctr">
              <a:lnSpc>
                <a:spcPct val="107000"/>
              </a:lnSpc>
              <a:spcAft>
                <a:spcPts val="800"/>
              </a:spcAft>
            </a:pPr>
            <a:r>
              <a:rPr lang="en-US" dirty="0"/>
              <a:t>The picture for register		The picture for identification </a:t>
            </a:r>
          </a:p>
        </p:txBody>
      </p:sp>
      <p:pic>
        <p:nvPicPr>
          <p:cNvPr id="11" name="内容占位符 3">
            <a:extLst>
              <a:ext uri="{FF2B5EF4-FFF2-40B4-BE49-F238E27FC236}">
                <a16:creationId xmlns:a16="http://schemas.microsoft.com/office/drawing/2014/main" id="{A74E4183-B83C-43D8-8A2A-47F4AA74E538}"/>
              </a:ext>
            </a:extLst>
          </p:cNvPr>
          <p:cNvPicPr>
            <a:picLocks/>
          </p:cNvPicPr>
          <p:nvPr/>
        </p:nvPicPr>
        <p:blipFill>
          <a:blip r:embed="rId4"/>
          <a:stretch>
            <a:fillRect/>
          </a:stretch>
        </p:blipFill>
        <p:spPr>
          <a:xfrm>
            <a:off x="7082654" y="2206752"/>
            <a:ext cx="4614892" cy="3239722"/>
          </a:xfrm>
          <a:prstGeom prst="rect">
            <a:avLst/>
          </a:prstGeom>
          <a:ln w="3175">
            <a:solidFill>
              <a:schemeClr val="tx1"/>
            </a:solidFill>
          </a:ln>
        </p:spPr>
      </p:pic>
      <p:sp>
        <p:nvSpPr>
          <p:cNvPr id="7" name="矩形 6">
            <a:extLst>
              <a:ext uri="{FF2B5EF4-FFF2-40B4-BE49-F238E27FC236}">
                <a16:creationId xmlns:a16="http://schemas.microsoft.com/office/drawing/2014/main" id="{C8792AFD-1ED6-44F6-881A-B4FBD791D46A}"/>
              </a:ext>
            </a:extLst>
          </p:cNvPr>
          <p:cNvSpPr/>
          <p:nvPr/>
        </p:nvSpPr>
        <p:spPr>
          <a:xfrm>
            <a:off x="7804219" y="5536423"/>
            <a:ext cx="2362570" cy="369332"/>
          </a:xfrm>
          <a:prstGeom prst="rect">
            <a:avLst/>
          </a:prstGeom>
        </p:spPr>
        <p:txBody>
          <a:bodyPr wrap="none">
            <a:spAutoFit/>
          </a:bodyPr>
          <a:lstStyle/>
          <a:p>
            <a:r>
              <a:rPr lang="en-US" dirty="0"/>
              <a:t>Vuforia configuration</a:t>
            </a:r>
          </a:p>
        </p:txBody>
      </p:sp>
    </p:spTree>
    <p:extLst>
      <p:ext uri="{BB962C8B-B14F-4D97-AF65-F5344CB8AC3E}">
        <p14:creationId xmlns:p14="http://schemas.microsoft.com/office/powerpoint/2010/main" val="2470979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9A804-F2CA-487E-855F-B7053BBC7BD9}"/>
              </a:ext>
            </a:extLst>
          </p:cNvPr>
          <p:cNvSpPr>
            <a:spLocks noGrp="1"/>
          </p:cNvSpPr>
          <p:nvPr>
            <p:ph type="title"/>
          </p:nvPr>
        </p:nvSpPr>
        <p:spPr>
          <a:xfrm>
            <a:off x="677334" y="609600"/>
            <a:ext cx="2541354" cy="808038"/>
          </a:xfrm>
        </p:spPr>
        <p:txBody>
          <a:bodyPr/>
          <a:lstStyle/>
          <a:p>
            <a:r>
              <a:rPr lang="en-US" sz="2400" dirty="0">
                <a:solidFill>
                  <a:schemeClr val="tx1"/>
                </a:solidFill>
                <a:latin typeface="+mn-lt"/>
                <a:ea typeface="+mn-ea"/>
                <a:cs typeface="+mn-cs"/>
              </a:rPr>
              <a:t>UV matching </a:t>
            </a:r>
          </a:p>
        </p:txBody>
      </p:sp>
      <p:pic>
        <p:nvPicPr>
          <p:cNvPr id="4" name="内容占位符 3">
            <a:extLst>
              <a:ext uri="{FF2B5EF4-FFF2-40B4-BE49-F238E27FC236}">
                <a16:creationId xmlns:a16="http://schemas.microsoft.com/office/drawing/2014/main" id="{1EC69189-0DFA-44CD-91EB-2C2AF8122DAA}"/>
              </a:ext>
            </a:extLst>
          </p:cNvPr>
          <p:cNvPicPr>
            <a:picLocks noGrp="1"/>
          </p:cNvPicPr>
          <p:nvPr>
            <p:ph idx="1"/>
          </p:nvPr>
        </p:nvPicPr>
        <p:blipFill>
          <a:blip r:embed="rId2"/>
          <a:stretch>
            <a:fillRect/>
          </a:stretch>
        </p:blipFill>
        <p:spPr>
          <a:xfrm>
            <a:off x="609600" y="2055971"/>
            <a:ext cx="5052061" cy="3384391"/>
          </a:xfrm>
          <a:prstGeom prst="rect">
            <a:avLst/>
          </a:prstGeom>
        </p:spPr>
      </p:pic>
      <p:pic>
        <p:nvPicPr>
          <p:cNvPr id="5" name="图片 4">
            <a:extLst>
              <a:ext uri="{FF2B5EF4-FFF2-40B4-BE49-F238E27FC236}">
                <a16:creationId xmlns:a16="http://schemas.microsoft.com/office/drawing/2014/main" id="{F31D588C-35BD-4B16-952E-B7EA6E384108}"/>
              </a:ext>
            </a:extLst>
          </p:cNvPr>
          <p:cNvPicPr/>
          <p:nvPr/>
        </p:nvPicPr>
        <p:blipFill>
          <a:blip r:embed="rId3"/>
          <a:stretch>
            <a:fillRect/>
          </a:stretch>
        </p:blipFill>
        <p:spPr>
          <a:xfrm>
            <a:off x="6390640" y="2055970"/>
            <a:ext cx="4798060" cy="3384391"/>
          </a:xfrm>
          <a:prstGeom prst="rect">
            <a:avLst/>
          </a:prstGeom>
        </p:spPr>
      </p:pic>
      <p:sp>
        <p:nvSpPr>
          <p:cNvPr id="6" name="矩形 5">
            <a:extLst>
              <a:ext uri="{FF2B5EF4-FFF2-40B4-BE49-F238E27FC236}">
                <a16:creationId xmlns:a16="http://schemas.microsoft.com/office/drawing/2014/main" id="{B0F5A0C6-C274-45B0-8965-5B640BB20100}"/>
              </a:ext>
            </a:extLst>
          </p:cNvPr>
          <p:cNvSpPr/>
          <p:nvPr/>
        </p:nvSpPr>
        <p:spPr>
          <a:xfrm>
            <a:off x="6878730" y="5576606"/>
            <a:ext cx="3821880" cy="456985"/>
          </a:xfrm>
          <a:prstGeom prst="rect">
            <a:avLst/>
          </a:prstGeom>
        </p:spPr>
        <p:txBody>
          <a:bodyPr wrap="none">
            <a:spAutoFit/>
          </a:bodyPr>
          <a:lstStyle/>
          <a:p>
            <a:pPr algn="ctr">
              <a:lnSpc>
                <a:spcPct val="150000"/>
              </a:lnSpc>
              <a:spcAft>
                <a:spcPts val="1000"/>
              </a:spcAft>
            </a:pPr>
            <a:r>
              <a:rPr lang="en-US" dirty="0"/>
              <a:t>UV matching of the tellurion frame</a:t>
            </a:r>
          </a:p>
        </p:txBody>
      </p:sp>
      <p:sp>
        <p:nvSpPr>
          <p:cNvPr id="7" name="矩形 6">
            <a:extLst>
              <a:ext uri="{FF2B5EF4-FFF2-40B4-BE49-F238E27FC236}">
                <a16:creationId xmlns:a16="http://schemas.microsoft.com/office/drawing/2014/main" id="{BF80C460-AFDC-411A-9E50-3E4BE451F871}"/>
              </a:ext>
            </a:extLst>
          </p:cNvPr>
          <p:cNvSpPr/>
          <p:nvPr/>
        </p:nvSpPr>
        <p:spPr>
          <a:xfrm>
            <a:off x="900885" y="5576606"/>
            <a:ext cx="4469493" cy="456985"/>
          </a:xfrm>
          <a:prstGeom prst="rect">
            <a:avLst/>
          </a:prstGeom>
        </p:spPr>
        <p:txBody>
          <a:bodyPr wrap="none">
            <a:spAutoFit/>
          </a:bodyPr>
          <a:lstStyle/>
          <a:p>
            <a:pPr algn="ctr">
              <a:lnSpc>
                <a:spcPct val="150000"/>
              </a:lnSpc>
              <a:spcAft>
                <a:spcPts val="1000"/>
              </a:spcAft>
            </a:pPr>
            <a:r>
              <a:rPr lang="en-US" dirty="0"/>
              <a:t>UV matching of the tellurion earth model</a:t>
            </a:r>
          </a:p>
        </p:txBody>
      </p:sp>
    </p:spTree>
    <p:extLst>
      <p:ext uri="{BB962C8B-B14F-4D97-AF65-F5344CB8AC3E}">
        <p14:creationId xmlns:p14="http://schemas.microsoft.com/office/powerpoint/2010/main" val="328038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0CAD6-29F6-4C02-ACD5-03162B3E4BE9}"/>
              </a:ext>
            </a:extLst>
          </p:cNvPr>
          <p:cNvSpPr>
            <a:spLocks noGrp="1"/>
          </p:cNvSpPr>
          <p:nvPr>
            <p:ph type="title"/>
          </p:nvPr>
        </p:nvSpPr>
        <p:spPr>
          <a:xfrm>
            <a:off x="677334" y="609600"/>
            <a:ext cx="5174826" cy="646176"/>
          </a:xfrm>
        </p:spPr>
        <p:txBody>
          <a:bodyPr/>
          <a:lstStyle/>
          <a:p>
            <a:r>
              <a:rPr lang="en-US" sz="2400" dirty="0">
                <a:solidFill>
                  <a:schemeClr val="tx1"/>
                </a:solidFill>
                <a:latin typeface="+mn-lt"/>
                <a:ea typeface="+mn-ea"/>
                <a:cs typeface="+mn-cs"/>
              </a:rPr>
              <a:t>Texture coordinate calculation </a:t>
            </a:r>
          </a:p>
        </p:txBody>
      </p:sp>
      <p:pic>
        <p:nvPicPr>
          <p:cNvPr id="4" name="内容占位符 3">
            <a:extLst>
              <a:ext uri="{FF2B5EF4-FFF2-40B4-BE49-F238E27FC236}">
                <a16:creationId xmlns:a16="http://schemas.microsoft.com/office/drawing/2014/main" id="{2246ED4C-3BA9-4B34-A066-D72FB0ABFFA2}"/>
              </a:ext>
            </a:extLst>
          </p:cNvPr>
          <p:cNvPicPr>
            <a:picLocks noGrp="1"/>
          </p:cNvPicPr>
          <p:nvPr>
            <p:ph idx="1"/>
          </p:nvPr>
        </p:nvPicPr>
        <p:blipFill>
          <a:blip r:embed="rId2"/>
          <a:stretch>
            <a:fillRect/>
          </a:stretch>
        </p:blipFill>
        <p:spPr>
          <a:xfrm>
            <a:off x="2602484" y="1411096"/>
            <a:ext cx="6490439" cy="5099067"/>
          </a:xfrm>
          <a:prstGeom prst="rect">
            <a:avLst/>
          </a:prstGeom>
        </p:spPr>
      </p:pic>
    </p:spTree>
    <p:extLst>
      <p:ext uri="{BB962C8B-B14F-4D97-AF65-F5344CB8AC3E}">
        <p14:creationId xmlns:p14="http://schemas.microsoft.com/office/powerpoint/2010/main" val="1676585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8EF54-7044-4F98-99C5-558DB3943C9C}"/>
              </a:ext>
            </a:extLst>
          </p:cNvPr>
          <p:cNvSpPr>
            <a:spLocks noGrp="1"/>
          </p:cNvSpPr>
          <p:nvPr>
            <p:ph type="title"/>
          </p:nvPr>
        </p:nvSpPr>
        <p:spPr/>
        <p:txBody>
          <a:bodyPr/>
          <a:lstStyle/>
          <a:p>
            <a:endParaRPr lang="en-US"/>
          </a:p>
        </p:txBody>
      </p:sp>
      <p:pic>
        <p:nvPicPr>
          <p:cNvPr id="4" name="图片 3" descr="C:\Users\Miao\AppData\Local\Temp\Rar$DRa19256.29962\Screenshot_2018-05-14-20-50-40.png">
            <a:extLst>
              <a:ext uri="{FF2B5EF4-FFF2-40B4-BE49-F238E27FC236}">
                <a16:creationId xmlns:a16="http://schemas.microsoft.com/office/drawing/2014/main" id="{7B170153-B52C-46A3-953F-EF828B27786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327" y="349377"/>
            <a:ext cx="5476649" cy="3079623"/>
          </a:xfrm>
          <a:prstGeom prst="rect">
            <a:avLst/>
          </a:prstGeom>
          <a:noFill/>
          <a:ln>
            <a:noFill/>
          </a:ln>
        </p:spPr>
      </p:pic>
      <p:pic>
        <p:nvPicPr>
          <p:cNvPr id="5" name="图片 4" descr="C:\Users\Miao\AppData\Local\Temp\Rar$DRa19256.29962\Screenshot_2018-05-14-20-53-15.png">
            <a:extLst>
              <a:ext uri="{FF2B5EF4-FFF2-40B4-BE49-F238E27FC236}">
                <a16:creationId xmlns:a16="http://schemas.microsoft.com/office/drawing/2014/main" id="{98151EA7-7C52-41D1-9CF3-344281A67C5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0977" y="349377"/>
            <a:ext cx="5476650" cy="3079842"/>
          </a:xfrm>
          <a:prstGeom prst="rect">
            <a:avLst/>
          </a:prstGeom>
          <a:noFill/>
          <a:ln>
            <a:noFill/>
          </a:ln>
        </p:spPr>
      </p:pic>
      <p:pic>
        <p:nvPicPr>
          <p:cNvPr id="6" name="图片 5" descr="C:\Users\Miao\AppData\Local\Temp\Rar$DRa19256.29962\Screenshot_2018-05-14-20-51-29.png">
            <a:extLst>
              <a:ext uri="{FF2B5EF4-FFF2-40B4-BE49-F238E27FC236}">
                <a16:creationId xmlns:a16="http://schemas.microsoft.com/office/drawing/2014/main" id="{CC401E41-F9ED-41C0-814E-A95C0389673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531" y="3429000"/>
            <a:ext cx="5476445" cy="3079842"/>
          </a:xfrm>
          <a:prstGeom prst="rect">
            <a:avLst/>
          </a:prstGeom>
          <a:noFill/>
          <a:ln>
            <a:noFill/>
          </a:ln>
        </p:spPr>
      </p:pic>
      <p:pic>
        <p:nvPicPr>
          <p:cNvPr id="7" name="图片 6" descr="C:\Users\Miao\AppData\Local\Temp\Rar$DRa19256.29962\Screenshot_2018-05-14-20-51-14.png">
            <a:extLst>
              <a:ext uri="{FF2B5EF4-FFF2-40B4-BE49-F238E27FC236}">
                <a16:creationId xmlns:a16="http://schemas.microsoft.com/office/drawing/2014/main" id="{A86BA2A4-C88B-4536-A3D3-B0C477BF708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10976" y="3429000"/>
            <a:ext cx="5476445" cy="3079552"/>
          </a:xfrm>
          <a:prstGeom prst="rect">
            <a:avLst/>
          </a:prstGeom>
          <a:noFill/>
          <a:ln>
            <a:noFill/>
          </a:ln>
        </p:spPr>
      </p:pic>
    </p:spTree>
    <p:extLst>
      <p:ext uri="{BB962C8B-B14F-4D97-AF65-F5344CB8AC3E}">
        <p14:creationId xmlns:p14="http://schemas.microsoft.com/office/powerpoint/2010/main" val="3565041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D1878-E7C0-41E0-A54C-0896AC24451B}"/>
              </a:ext>
            </a:extLst>
          </p:cNvPr>
          <p:cNvSpPr>
            <a:spLocks noGrp="1"/>
          </p:cNvSpPr>
          <p:nvPr>
            <p:ph type="title"/>
          </p:nvPr>
        </p:nvSpPr>
        <p:spPr/>
        <p:txBody>
          <a:bodyPr/>
          <a:lstStyle/>
          <a:p>
            <a:r>
              <a:rPr lang="en-US" dirty="0"/>
              <a:t>Conclusion</a:t>
            </a:r>
          </a:p>
        </p:txBody>
      </p:sp>
      <p:sp>
        <p:nvSpPr>
          <p:cNvPr id="3" name="内容占位符 2">
            <a:extLst>
              <a:ext uri="{FF2B5EF4-FFF2-40B4-BE49-F238E27FC236}">
                <a16:creationId xmlns:a16="http://schemas.microsoft.com/office/drawing/2014/main" id="{D1076683-7747-4DDA-B0E4-49123B40B421}"/>
              </a:ext>
            </a:extLst>
          </p:cNvPr>
          <p:cNvSpPr>
            <a:spLocks noGrp="1"/>
          </p:cNvSpPr>
          <p:nvPr>
            <p:ph idx="1"/>
          </p:nvPr>
        </p:nvSpPr>
        <p:spPr/>
        <p:txBody>
          <a:bodyPr/>
          <a:lstStyle/>
          <a:p>
            <a:r>
              <a:rPr lang="en-US" sz="2400" dirty="0"/>
              <a:t>In Color the Earth application, young children improve their hands-on ability and understanding of colors through hand-painted colors, and more importantly, through the combination of educational content, young children have a preliminary understanding of the movement of the earth and celestial bodies and stimulate exploration interest</a:t>
            </a:r>
          </a:p>
          <a:p>
            <a:endParaRPr lang="en-US" dirty="0"/>
          </a:p>
        </p:txBody>
      </p:sp>
    </p:spTree>
    <p:extLst>
      <p:ext uri="{BB962C8B-B14F-4D97-AF65-F5344CB8AC3E}">
        <p14:creationId xmlns:p14="http://schemas.microsoft.com/office/powerpoint/2010/main" val="1659861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5A2496-D2CB-477B-AF00-B6DB3FFEA68A}"/>
              </a:ext>
            </a:extLst>
          </p:cNvPr>
          <p:cNvSpPr>
            <a:spLocks noGrp="1"/>
          </p:cNvSpPr>
          <p:nvPr>
            <p:ph type="title"/>
          </p:nvPr>
        </p:nvSpPr>
        <p:spPr/>
        <p:txBody>
          <a:bodyPr/>
          <a:lstStyle/>
          <a:p>
            <a:r>
              <a:rPr lang="en-US" dirty="0"/>
              <a:t>MR Chemistry Lab</a:t>
            </a:r>
          </a:p>
        </p:txBody>
      </p:sp>
      <p:sp>
        <p:nvSpPr>
          <p:cNvPr id="3" name="内容占位符 2">
            <a:extLst>
              <a:ext uri="{FF2B5EF4-FFF2-40B4-BE49-F238E27FC236}">
                <a16:creationId xmlns:a16="http://schemas.microsoft.com/office/drawing/2014/main" id="{D3D18BA9-B5EB-4518-844E-6DF90DD5EF2D}"/>
              </a:ext>
            </a:extLst>
          </p:cNvPr>
          <p:cNvSpPr>
            <a:spLocks noGrp="1"/>
          </p:cNvSpPr>
          <p:nvPr>
            <p:ph idx="1"/>
          </p:nvPr>
        </p:nvSpPr>
        <p:spPr>
          <a:xfrm>
            <a:off x="677334" y="1709485"/>
            <a:ext cx="10673418" cy="4715699"/>
          </a:xfrm>
        </p:spPr>
        <p:txBody>
          <a:bodyPr>
            <a:noAutofit/>
          </a:bodyPr>
          <a:lstStyle/>
          <a:p>
            <a:pPr algn="just"/>
            <a:r>
              <a:rPr lang="en-US" sz="2400" dirty="0"/>
              <a:t>Chemistry Lab MR is an educational experience that can virtually simulate lab procedures and important lab safety measures. The user is immediately immersed inside a Virtual Reality laboratory and can begin walking around using the Oculus HMD to interact with the environment. There are lab procedures and safety guides spread across the tables, and a great deal of lab equipment that can be picked up, placed, thrown, or actually used in real lab procedures</a:t>
            </a:r>
          </a:p>
          <a:p>
            <a:pPr algn="just"/>
            <a:r>
              <a:rPr lang="en-US" sz="2400" dirty="0"/>
              <a:t>Through virtual experiment, students can perform simulation experiments in an environment closest to real, familiarize with the experimental process, observe and record experimental phenomena, save reagents, reduce danger, and achieve the goal of learning at anytime and anywhere</a:t>
            </a:r>
          </a:p>
        </p:txBody>
      </p:sp>
    </p:spTree>
    <p:extLst>
      <p:ext uri="{BB962C8B-B14F-4D97-AF65-F5344CB8AC3E}">
        <p14:creationId xmlns:p14="http://schemas.microsoft.com/office/powerpoint/2010/main" val="3068156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07BA7-3EB9-4145-8C09-92B9DFE598B7}"/>
              </a:ext>
            </a:extLst>
          </p:cNvPr>
          <p:cNvSpPr>
            <a:spLocks noGrp="1"/>
          </p:cNvSpPr>
          <p:nvPr>
            <p:ph type="title"/>
          </p:nvPr>
        </p:nvSpPr>
        <p:spPr>
          <a:xfrm>
            <a:off x="677334" y="609600"/>
            <a:ext cx="10149162" cy="1320800"/>
          </a:xfrm>
        </p:spPr>
        <p:txBody>
          <a:bodyPr/>
          <a:lstStyle/>
          <a:p>
            <a:r>
              <a:rPr lang="en-US" dirty="0"/>
              <a:t>Experiment 1 : Magnesium ribbon combustion</a:t>
            </a:r>
          </a:p>
        </p:txBody>
      </p:sp>
      <p:sp>
        <p:nvSpPr>
          <p:cNvPr id="3" name="内容占位符 2">
            <a:extLst>
              <a:ext uri="{FF2B5EF4-FFF2-40B4-BE49-F238E27FC236}">
                <a16:creationId xmlns:a16="http://schemas.microsoft.com/office/drawing/2014/main" id="{7A719F60-2A0B-45DD-B9B0-0EF0CD48C3C3}"/>
              </a:ext>
            </a:extLst>
          </p:cNvPr>
          <p:cNvSpPr>
            <a:spLocks noGrp="1"/>
          </p:cNvSpPr>
          <p:nvPr>
            <p:ph idx="1"/>
          </p:nvPr>
        </p:nvSpPr>
        <p:spPr>
          <a:xfrm>
            <a:off x="661755" y="1660717"/>
            <a:ext cx="10868490" cy="4935155"/>
          </a:xfrm>
        </p:spPr>
        <p:txBody>
          <a:bodyPr>
            <a:noAutofit/>
          </a:bodyPr>
          <a:lstStyle/>
          <a:p>
            <a:pPr algn="just"/>
            <a:r>
              <a:rPr lang="en-US" sz="2400" dirty="0"/>
              <a:t>Through this simple experiment, observe that a substance can generate other substances through chemical experiments. </a:t>
            </a:r>
          </a:p>
          <a:p>
            <a:pPr algn="ctr"/>
            <a:r>
              <a:rPr lang="en-US" sz="2400" dirty="0"/>
              <a:t>2Mg + O2——ignite——2MgO</a:t>
            </a:r>
          </a:p>
          <a:p>
            <a:pPr algn="ctr"/>
            <a:r>
              <a:rPr lang="en-US" sz="2400" dirty="0"/>
              <a:t>Mg + 2CH3COOH ——(CH3COO)2Mg + H2 (↑) </a:t>
            </a:r>
            <a:endParaRPr lang="en-US" altLang="zh-CN" sz="2400" dirty="0"/>
          </a:p>
          <a:p>
            <a:pPr algn="ctr"/>
            <a:r>
              <a:rPr lang="en-US" sz="2400" dirty="0"/>
              <a:t>2CH3COOH + MgO=(CH3COO)2Mg + H2O</a:t>
            </a:r>
          </a:p>
          <a:p>
            <a:pPr algn="just"/>
            <a:r>
              <a:rPr lang="en-US" sz="2400" dirty="0"/>
              <a:t>Eq (1) Magnesium is ignited under oxygen and burned generate magnesium oxide</a:t>
            </a:r>
          </a:p>
          <a:p>
            <a:pPr algn="just"/>
            <a:r>
              <a:rPr lang="en-US" sz="2400" dirty="0"/>
              <a:t>Eq (2) Magnesium Rod produces Magnesium acetate and Hydrogen in acetic acid solution </a:t>
            </a:r>
          </a:p>
          <a:p>
            <a:pPr algn="just"/>
            <a:r>
              <a:rPr lang="en-US" sz="2400" dirty="0"/>
              <a:t>Eq (3) Magnesium oxide produces magnesium acetate and H2O in acetic acid solution</a:t>
            </a:r>
          </a:p>
        </p:txBody>
      </p:sp>
    </p:spTree>
    <p:extLst>
      <p:ext uri="{BB962C8B-B14F-4D97-AF65-F5344CB8AC3E}">
        <p14:creationId xmlns:p14="http://schemas.microsoft.com/office/powerpoint/2010/main" val="24674851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85417A2-A9C1-45F0-A714-031D94054BC0}"/>
              </a:ext>
            </a:extLst>
          </p:cNvPr>
          <p:cNvSpPr>
            <a:spLocks noGrp="1"/>
          </p:cNvSpPr>
          <p:nvPr>
            <p:ph idx="1"/>
          </p:nvPr>
        </p:nvSpPr>
        <p:spPr>
          <a:xfrm>
            <a:off x="677334" y="1316737"/>
            <a:ext cx="10210122" cy="4724626"/>
          </a:xfrm>
        </p:spPr>
        <p:txBody>
          <a:bodyPr>
            <a:normAutofit/>
          </a:bodyPr>
          <a:lstStyle/>
          <a:p>
            <a:r>
              <a:rPr lang="en-US" sz="2400" dirty="0"/>
              <a:t>The experimental phenomenon:</a:t>
            </a:r>
          </a:p>
          <a:p>
            <a:pPr lvl="1" algn="just"/>
            <a:r>
              <a:rPr lang="en-US" sz="2400" dirty="0"/>
              <a:t>Intense burning, emitting dazzling light, taking a lot of white smoke, generate white solids. The effect of the dazzling white light emitted when the magnesium bar burned was achieved by a particle system. The burned magnesium bar was placed in a beaker containing acetic acid. The magnesium bar was gradually dissolved without bubbles; the unburnt magnesium bar was put in the same package. In beakers with acetic acid, magnesium strips were observed to gradually dissolve, and bubbles were generated in the beaker</a:t>
            </a:r>
          </a:p>
          <a:p>
            <a:endParaRPr lang="en-US" dirty="0"/>
          </a:p>
        </p:txBody>
      </p:sp>
    </p:spTree>
    <p:extLst>
      <p:ext uri="{BB962C8B-B14F-4D97-AF65-F5344CB8AC3E}">
        <p14:creationId xmlns:p14="http://schemas.microsoft.com/office/powerpoint/2010/main" val="1243212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40F6CB-0C9F-47CF-B882-0B82269DC622}"/>
              </a:ext>
            </a:extLst>
          </p:cNvPr>
          <p:cNvSpPr>
            <a:spLocks noGrp="1"/>
          </p:cNvSpPr>
          <p:nvPr>
            <p:ph type="title"/>
          </p:nvPr>
        </p:nvSpPr>
        <p:spPr/>
        <p:txBody>
          <a:bodyPr/>
          <a:lstStyle/>
          <a:p>
            <a:r>
              <a:rPr lang="en-US" dirty="0"/>
              <a:t>Introduction</a:t>
            </a:r>
          </a:p>
        </p:txBody>
      </p:sp>
      <p:sp>
        <p:nvSpPr>
          <p:cNvPr id="3" name="内容占位符 2">
            <a:extLst>
              <a:ext uri="{FF2B5EF4-FFF2-40B4-BE49-F238E27FC236}">
                <a16:creationId xmlns:a16="http://schemas.microsoft.com/office/drawing/2014/main" id="{C40F1443-FD0C-4614-9870-4D33396C2602}"/>
              </a:ext>
            </a:extLst>
          </p:cNvPr>
          <p:cNvSpPr>
            <a:spLocks noGrp="1"/>
          </p:cNvSpPr>
          <p:nvPr>
            <p:ph idx="1"/>
          </p:nvPr>
        </p:nvSpPr>
        <p:spPr/>
        <p:txBody>
          <a:bodyPr>
            <a:normAutofit fontScale="92500"/>
          </a:bodyPr>
          <a:lstStyle/>
          <a:p>
            <a:pPr algn="just"/>
            <a:r>
              <a:rPr lang="en-US" sz="2400" dirty="0"/>
              <a:t>This thesis introduces the core technology and application situation of Virtual Reality and Augmented Reality in education and designs and develops three education applications </a:t>
            </a:r>
          </a:p>
          <a:p>
            <a:pPr lvl="1" algn="just"/>
            <a:r>
              <a:rPr lang="en-US" dirty="0"/>
              <a:t>VR Art Exhibition</a:t>
            </a:r>
          </a:p>
          <a:p>
            <a:pPr lvl="1" algn="just"/>
            <a:r>
              <a:rPr lang="en-US" dirty="0"/>
              <a:t>AR 3D Coloring Game </a:t>
            </a:r>
          </a:p>
          <a:p>
            <a:pPr lvl="1" algn="just"/>
            <a:r>
              <a:rPr lang="en-US" dirty="0"/>
              <a:t>MR Chemistry Lab</a:t>
            </a:r>
          </a:p>
          <a:p>
            <a:pPr algn="just"/>
            <a:r>
              <a:rPr lang="en-US" sz="2400" dirty="0"/>
              <a:t>Analyzes the education effects, user experience, equipment features, and implementation effects of these applications, expounds the advantages comparing with traditional teaching mode and the means to integrate Virtual Reality and Augmented Reality technologies with education teaching</a:t>
            </a:r>
          </a:p>
          <a:p>
            <a:pPr algn="just"/>
            <a:r>
              <a:rPr lang="en-US" sz="2400" dirty="0"/>
              <a:t>Some referential experience and methods in AR and VR education applications derived in the thesis provide useful references for the improvement and enhancement of the application of Virtual Reality and Augmented Reality technologies in education teaching</a:t>
            </a:r>
          </a:p>
        </p:txBody>
      </p:sp>
    </p:spTree>
    <p:extLst>
      <p:ext uri="{BB962C8B-B14F-4D97-AF65-F5344CB8AC3E}">
        <p14:creationId xmlns:p14="http://schemas.microsoft.com/office/powerpoint/2010/main" val="9729232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4720B1-B0A9-490C-834E-DB259623D2BB}"/>
              </a:ext>
            </a:extLst>
          </p:cNvPr>
          <p:cNvSpPr>
            <a:spLocks noGrp="1"/>
          </p:cNvSpPr>
          <p:nvPr>
            <p:ph type="title"/>
          </p:nvPr>
        </p:nvSpPr>
        <p:spPr/>
        <p:txBody>
          <a:bodyPr/>
          <a:lstStyle/>
          <a:p>
            <a:r>
              <a:rPr lang="en-US" dirty="0"/>
              <a:t>Game Design</a:t>
            </a:r>
          </a:p>
        </p:txBody>
      </p:sp>
      <p:sp>
        <p:nvSpPr>
          <p:cNvPr id="3" name="内容占位符 2">
            <a:extLst>
              <a:ext uri="{FF2B5EF4-FFF2-40B4-BE49-F238E27FC236}">
                <a16:creationId xmlns:a16="http://schemas.microsoft.com/office/drawing/2014/main" id="{F874EBF2-22E6-47E0-BAFC-E0829D6C8826}"/>
              </a:ext>
            </a:extLst>
          </p:cNvPr>
          <p:cNvSpPr>
            <a:spLocks noGrp="1"/>
          </p:cNvSpPr>
          <p:nvPr>
            <p:ph idx="1"/>
          </p:nvPr>
        </p:nvSpPr>
        <p:spPr>
          <a:xfrm>
            <a:off x="677334" y="1682497"/>
            <a:ext cx="8596668" cy="4358866"/>
          </a:xfrm>
        </p:spPr>
        <p:txBody>
          <a:bodyPr/>
          <a:lstStyle/>
          <a:p>
            <a:r>
              <a:rPr lang="en-US" sz="2400" dirty="0"/>
              <a:t>Leap Motion </a:t>
            </a:r>
          </a:p>
          <a:p>
            <a:r>
              <a:rPr lang="en-US" sz="2400" dirty="0"/>
              <a:t>Oculus HMD</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02017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D1F726-384C-4FAB-81B0-B2C5B860A732}"/>
              </a:ext>
            </a:extLst>
          </p:cNvPr>
          <p:cNvSpPr>
            <a:spLocks noGrp="1"/>
          </p:cNvSpPr>
          <p:nvPr>
            <p:ph type="title"/>
          </p:nvPr>
        </p:nvSpPr>
        <p:spPr/>
        <p:txBody>
          <a:bodyPr/>
          <a:lstStyle/>
          <a:p>
            <a:r>
              <a:rPr lang="en-US" dirty="0"/>
              <a:t>Leap Motion </a:t>
            </a:r>
            <a:br>
              <a:rPr lang="en-US" dirty="0"/>
            </a:br>
            <a:endParaRPr lang="en-US" dirty="0"/>
          </a:p>
        </p:txBody>
      </p:sp>
      <p:pic>
        <p:nvPicPr>
          <p:cNvPr id="4" name="内容占位符 3">
            <a:extLst>
              <a:ext uri="{FF2B5EF4-FFF2-40B4-BE49-F238E27FC236}">
                <a16:creationId xmlns:a16="http://schemas.microsoft.com/office/drawing/2014/main" id="{60CC46F0-EFC0-4007-BC38-BB240A886F53}"/>
              </a:ext>
            </a:extLst>
          </p:cNvPr>
          <p:cNvPicPr>
            <a:picLocks noGrp="1"/>
          </p:cNvPicPr>
          <p:nvPr>
            <p:ph idx="1"/>
          </p:nvPr>
        </p:nvPicPr>
        <p:blipFill rotWithShape="1">
          <a:blip r:embed="rId2"/>
          <a:stretch/>
        </p:blipFill>
        <p:spPr bwMode="auto">
          <a:xfrm>
            <a:off x="3218035" y="1825625"/>
            <a:ext cx="5755929" cy="4351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14241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5487801-5083-47DC-B7C0-3918975BB754}"/>
              </a:ext>
            </a:extLst>
          </p:cNvPr>
          <p:cNvPicPr/>
          <p:nvPr/>
        </p:nvPicPr>
        <p:blipFill>
          <a:blip r:embed="rId2"/>
          <a:stretch>
            <a:fillRect/>
          </a:stretch>
        </p:blipFill>
        <p:spPr>
          <a:xfrm>
            <a:off x="1747392" y="2275015"/>
            <a:ext cx="7848451" cy="3670300"/>
          </a:xfrm>
          <a:prstGeom prst="rect">
            <a:avLst/>
          </a:prstGeom>
          <a:ln>
            <a:solidFill>
              <a:schemeClr val="tx1"/>
            </a:solidFill>
          </a:ln>
        </p:spPr>
      </p:pic>
      <p:sp>
        <p:nvSpPr>
          <p:cNvPr id="5" name="矩形 4">
            <a:extLst>
              <a:ext uri="{FF2B5EF4-FFF2-40B4-BE49-F238E27FC236}">
                <a16:creationId xmlns:a16="http://schemas.microsoft.com/office/drawing/2014/main" id="{5DAF528E-F5A9-4739-AF72-A3A17D23D1DA}"/>
              </a:ext>
            </a:extLst>
          </p:cNvPr>
          <p:cNvSpPr/>
          <p:nvPr/>
        </p:nvSpPr>
        <p:spPr>
          <a:xfrm>
            <a:off x="677334" y="1135118"/>
            <a:ext cx="1891865" cy="461665"/>
          </a:xfrm>
          <a:prstGeom prst="rect">
            <a:avLst/>
          </a:prstGeom>
        </p:spPr>
        <p:txBody>
          <a:bodyPr wrap="none">
            <a:spAutoFit/>
          </a:bodyPr>
          <a:lstStyle/>
          <a:p>
            <a:r>
              <a:rPr lang="en-US" sz="2400" dirty="0"/>
              <a:t>Oculus HMD </a:t>
            </a:r>
          </a:p>
        </p:txBody>
      </p:sp>
    </p:spTree>
    <p:extLst>
      <p:ext uri="{BB962C8B-B14F-4D97-AF65-F5344CB8AC3E}">
        <p14:creationId xmlns:p14="http://schemas.microsoft.com/office/powerpoint/2010/main" val="3669602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484EBEC7-2CDD-48A5-99C6-C54925025FB6}"/>
              </a:ext>
            </a:extLst>
          </p:cNvPr>
          <p:cNvPicPr>
            <a:picLocks noGrp="1"/>
          </p:cNvPicPr>
          <p:nvPr>
            <p:ph idx="1"/>
          </p:nvPr>
        </p:nvPicPr>
        <p:blipFill>
          <a:blip r:embed="rId2"/>
          <a:stretch>
            <a:fillRect/>
          </a:stretch>
        </p:blipFill>
        <p:spPr>
          <a:xfrm>
            <a:off x="1009266" y="983550"/>
            <a:ext cx="8122541" cy="4890900"/>
          </a:xfrm>
          <a:prstGeom prst="rect">
            <a:avLst/>
          </a:prstGeom>
        </p:spPr>
      </p:pic>
    </p:spTree>
    <p:extLst>
      <p:ext uri="{BB962C8B-B14F-4D97-AF65-F5344CB8AC3E}">
        <p14:creationId xmlns:p14="http://schemas.microsoft.com/office/powerpoint/2010/main" val="275091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1A38F8F4-ED79-4F16-9C47-7BEAB4C8706B}"/>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99400" y="687192"/>
            <a:ext cx="5095304" cy="2708526"/>
          </a:xfrm>
          <a:prstGeom prst="rect">
            <a:avLst/>
          </a:prstGeom>
          <a:noFill/>
          <a:ln>
            <a:noFill/>
          </a:ln>
        </p:spPr>
      </p:pic>
      <p:pic>
        <p:nvPicPr>
          <p:cNvPr id="5" name="图片 4">
            <a:extLst>
              <a:ext uri="{FF2B5EF4-FFF2-40B4-BE49-F238E27FC236}">
                <a16:creationId xmlns:a16="http://schemas.microsoft.com/office/drawing/2014/main" id="{999B62F8-3BAE-47F5-AC31-F9CB059A65D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4704" y="687192"/>
            <a:ext cx="5095304" cy="2708345"/>
          </a:xfrm>
          <a:prstGeom prst="rect">
            <a:avLst/>
          </a:prstGeom>
          <a:noFill/>
          <a:ln>
            <a:noFill/>
          </a:ln>
        </p:spPr>
      </p:pic>
      <p:pic>
        <p:nvPicPr>
          <p:cNvPr id="6" name="图片 5">
            <a:extLst>
              <a:ext uri="{FF2B5EF4-FFF2-40B4-BE49-F238E27FC236}">
                <a16:creationId xmlns:a16="http://schemas.microsoft.com/office/drawing/2014/main" id="{CEAB0ED1-F8F7-4F11-9146-83776B71C320}"/>
              </a:ext>
            </a:extLst>
          </p:cNvPr>
          <p:cNvPicPr>
            <a:picLocks noChangeAspect="1"/>
          </p:cNvPicPr>
          <p:nvPr/>
        </p:nvPicPr>
        <p:blipFill>
          <a:blip r:embed="rId4"/>
          <a:stretch>
            <a:fillRect/>
          </a:stretch>
        </p:blipFill>
        <p:spPr>
          <a:xfrm>
            <a:off x="899400" y="3296949"/>
            <a:ext cx="5345545" cy="2873859"/>
          </a:xfrm>
          <a:prstGeom prst="rect">
            <a:avLst/>
          </a:prstGeom>
        </p:spPr>
      </p:pic>
      <p:pic>
        <p:nvPicPr>
          <p:cNvPr id="7" name="图片 6">
            <a:extLst>
              <a:ext uri="{FF2B5EF4-FFF2-40B4-BE49-F238E27FC236}">
                <a16:creationId xmlns:a16="http://schemas.microsoft.com/office/drawing/2014/main" id="{031B51B4-C165-4393-9D43-B91F3EE3E096}"/>
              </a:ext>
            </a:extLst>
          </p:cNvPr>
          <p:cNvPicPr>
            <a:picLocks noChangeAspect="1"/>
          </p:cNvPicPr>
          <p:nvPr/>
        </p:nvPicPr>
        <p:blipFill>
          <a:blip r:embed="rId5"/>
          <a:stretch>
            <a:fillRect/>
          </a:stretch>
        </p:blipFill>
        <p:spPr>
          <a:xfrm>
            <a:off x="6244945" y="3429000"/>
            <a:ext cx="4845063" cy="2653809"/>
          </a:xfrm>
          <a:prstGeom prst="rect">
            <a:avLst/>
          </a:prstGeom>
        </p:spPr>
      </p:pic>
    </p:spTree>
    <p:extLst>
      <p:ext uri="{BB962C8B-B14F-4D97-AF65-F5344CB8AC3E}">
        <p14:creationId xmlns:p14="http://schemas.microsoft.com/office/powerpoint/2010/main" val="545913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17BDA-0620-46BA-9869-45A5068BDBDE}"/>
              </a:ext>
            </a:extLst>
          </p:cNvPr>
          <p:cNvSpPr>
            <a:spLocks noGrp="1"/>
          </p:cNvSpPr>
          <p:nvPr>
            <p:ph type="title"/>
          </p:nvPr>
        </p:nvSpPr>
        <p:spPr/>
        <p:txBody>
          <a:bodyPr/>
          <a:lstStyle/>
          <a:p>
            <a:r>
              <a:rPr lang="en-US" dirty="0"/>
              <a:t>Evaluation</a:t>
            </a:r>
          </a:p>
        </p:txBody>
      </p:sp>
      <p:sp>
        <p:nvSpPr>
          <p:cNvPr id="3" name="内容占位符 2">
            <a:extLst>
              <a:ext uri="{FF2B5EF4-FFF2-40B4-BE49-F238E27FC236}">
                <a16:creationId xmlns:a16="http://schemas.microsoft.com/office/drawing/2014/main" id="{DBC7A36E-6F78-49B0-B696-F5B059135307}"/>
              </a:ext>
            </a:extLst>
          </p:cNvPr>
          <p:cNvSpPr>
            <a:spLocks noGrp="1"/>
          </p:cNvSpPr>
          <p:nvPr>
            <p:ph idx="1"/>
          </p:nvPr>
        </p:nvSpPr>
        <p:spPr>
          <a:xfrm>
            <a:off x="677334" y="1270000"/>
            <a:ext cx="10837332" cy="4826000"/>
          </a:xfrm>
        </p:spPr>
        <p:txBody>
          <a:bodyPr>
            <a:noAutofit/>
          </a:bodyPr>
          <a:lstStyle/>
          <a:p>
            <a:pPr algn="just"/>
            <a:r>
              <a:rPr lang="en-US" sz="2400" dirty="0"/>
              <a:t>Evaluation system</a:t>
            </a:r>
          </a:p>
          <a:p>
            <a:pPr lvl="1" algn="just"/>
            <a:r>
              <a:rPr lang="en-US" sz="2000" dirty="0"/>
              <a:t>Alvaro, Chief Research Institute in Non-profit Education Research and Development Institution and Babette, Researcher in Children and Family Member Center tease the document literature concerning gamification learning environment evaluation, concluding that the evaluation on the progressive program of digital gamification learning environment includes the following five procedures</a:t>
            </a:r>
          </a:p>
          <a:p>
            <a:pPr lvl="1" algn="just"/>
            <a:r>
              <a:rPr lang="en-US" sz="2000" dirty="0"/>
              <a:t>Another similar case is 80days digital education game project group’s evaluation on education game. The evaluation process employs questionnaire survey method, expert examination method, experimentation method (users have to accept pre-test and after-test before learning), interview survey method, quantitative evaluation method and qualitative evaluation method </a:t>
            </a:r>
          </a:p>
          <a:p>
            <a:pPr lvl="1" algn="just"/>
            <a:r>
              <a:rPr lang="en-US" sz="2000" dirty="0"/>
              <a:t>Referring to the characteristics of the game produced in this thesis, the evaluation procedure mainly uses comparative method, questionnaire survey method, interview method and gauge measurement method</a:t>
            </a:r>
          </a:p>
        </p:txBody>
      </p:sp>
    </p:spTree>
    <p:extLst>
      <p:ext uri="{BB962C8B-B14F-4D97-AF65-F5344CB8AC3E}">
        <p14:creationId xmlns:p14="http://schemas.microsoft.com/office/powerpoint/2010/main" val="4073822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AC15946E-A7DF-444B-9B33-5A55A4BA2293}"/>
              </a:ext>
            </a:extLst>
          </p:cNvPr>
          <p:cNvGraphicFramePr>
            <a:graphicFrameLocks noGrp="1"/>
          </p:cNvGraphicFramePr>
          <p:nvPr>
            <p:ph idx="1"/>
            <p:extLst>
              <p:ext uri="{D42A27DB-BD31-4B8C-83A1-F6EECF244321}">
                <p14:modId xmlns:p14="http://schemas.microsoft.com/office/powerpoint/2010/main" val="1539823511"/>
              </p:ext>
            </p:extLst>
          </p:nvPr>
        </p:nvGraphicFramePr>
        <p:xfrm>
          <a:off x="1426718" y="1402358"/>
          <a:ext cx="9036050" cy="4574482"/>
        </p:xfrm>
        <a:graphic>
          <a:graphicData uri="http://schemas.openxmlformats.org/drawingml/2006/table">
            <a:tbl>
              <a:tblPr firstRow="1" firstCol="1" bandRow="1">
                <a:tableStyleId>{5940675A-B579-460E-94D1-54222C63F5DA}</a:tableStyleId>
              </a:tblPr>
              <a:tblGrid>
                <a:gridCol w="1646734">
                  <a:extLst>
                    <a:ext uri="{9D8B030D-6E8A-4147-A177-3AD203B41FA5}">
                      <a16:colId xmlns:a16="http://schemas.microsoft.com/office/drawing/2014/main" val="1150818888"/>
                    </a:ext>
                  </a:extLst>
                </a:gridCol>
                <a:gridCol w="7389316">
                  <a:extLst>
                    <a:ext uri="{9D8B030D-6E8A-4147-A177-3AD203B41FA5}">
                      <a16:colId xmlns:a16="http://schemas.microsoft.com/office/drawing/2014/main" val="417337776"/>
                    </a:ext>
                  </a:extLst>
                </a:gridCol>
              </a:tblGrid>
              <a:tr h="522307">
                <a:tc>
                  <a:txBody>
                    <a:bodyPr/>
                    <a:lstStyle/>
                    <a:p>
                      <a:pPr marL="0" marR="0" algn="ctr">
                        <a:lnSpc>
                          <a:spcPct val="107000"/>
                        </a:lnSpc>
                        <a:spcBef>
                          <a:spcPts val="0"/>
                        </a:spcBef>
                        <a:spcAft>
                          <a:spcPts val="0"/>
                        </a:spcAft>
                      </a:pPr>
                      <a:r>
                        <a:rPr lang="en-US" sz="1700" kern="100">
                          <a:effectLst/>
                        </a:rPr>
                        <a:t>Procedures</a:t>
                      </a:r>
                      <a:endParaRPr lang="en-US" sz="17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09109" marR="109109" marT="0" marB="0" anchor="ctr"/>
                </a:tc>
                <a:tc>
                  <a:txBody>
                    <a:bodyPr/>
                    <a:lstStyle/>
                    <a:p>
                      <a:pPr marL="0" marR="0" algn="ctr">
                        <a:lnSpc>
                          <a:spcPct val="107000"/>
                        </a:lnSpc>
                        <a:spcBef>
                          <a:spcPts val="0"/>
                        </a:spcBef>
                        <a:spcAft>
                          <a:spcPts val="0"/>
                        </a:spcAft>
                      </a:pPr>
                      <a:r>
                        <a:rPr lang="en-US" sz="1700" kern="100" dirty="0">
                          <a:effectLst/>
                        </a:rPr>
                        <a:t>Specific description</a:t>
                      </a:r>
                      <a:endParaRPr lang="en-US" sz="17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09109" marR="109109" marT="0" marB="0" anchor="ctr"/>
                </a:tc>
                <a:extLst>
                  <a:ext uri="{0D108BD9-81ED-4DB2-BD59-A6C34878D82A}">
                    <a16:rowId xmlns:a16="http://schemas.microsoft.com/office/drawing/2014/main" val="2478170800"/>
                  </a:ext>
                </a:extLst>
              </a:tr>
              <a:tr h="810233">
                <a:tc>
                  <a:txBody>
                    <a:bodyPr/>
                    <a:lstStyle/>
                    <a:p>
                      <a:pPr marL="0" marR="0" algn="ctr">
                        <a:lnSpc>
                          <a:spcPct val="107000"/>
                        </a:lnSpc>
                        <a:spcBef>
                          <a:spcPts val="0"/>
                        </a:spcBef>
                        <a:spcAft>
                          <a:spcPts val="0"/>
                        </a:spcAft>
                      </a:pPr>
                      <a:r>
                        <a:rPr lang="en-US" sz="1700" kern="100">
                          <a:effectLst/>
                        </a:rPr>
                        <a:t>Step One</a:t>
                      </a:r>
                      <a:endParaRPr lang="en-US" sz="17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09109" marR="109109" marT="0" marB="0" anchor="ctr"/>
                </a:tc>
                <a:tc>
                  <a:txBody>
                    <a:bodyPr/>
                    <a:lstStyle/>
                    <a:p>
                      <a:pPr marL="0" marR="0" algn="ctr">
                        <a:lnSpc>
                          <a:spcPct val="107000"/>
                        </a:lnSpc>
                        <a:spcBef>
                          <a:spcPts val="0"/>
                        </a:spcBef>
                        <a:spcAft>
                          <a:spcPts val="0"/>
                        </a:spcAft>
                      </a:pPr>
                      <a:r>
                        <a:rPr lang="en-US" sz="1700" kern="100" dirty="0">
                          <a:effectLst/>
                        </a:rPr>
                        <a:t>To acquire software by purchasing or obtaining demo and account and win evaluation permit</a:t>
                      </a:r>
                      <a:endParaRPr lang="en-US" sz="17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09109" marR="109109" marT="0" marB="0" anchor="ctr"/>
                </a:tc>
                <a:extLst>
                  <a:ext uri="{0D108BD9-81ED-4DB2-BD59-A6C34878D82A}">
                    <a16:rowId xmlns:a16="http://schemas.microsoft.com/office/drawing/2014/main" val="3336705194"/>
                  </a:ext>
                </a:extLst>
              </a:tr>
              <a:tr h="1099169">
                <a:tc>
                  <a:txBody>
                    <a:bodyPr/>
                    <a:lstStyle/>
                    <a:p>
                      <a:pPr marL="0" marR="0" algn="ctr">
                        <a:lnSpc>
                          <a:spcPct val="107000"/>
                        </a:lnSpc>
                        <a:spcBef>
                          <a:spcPts val="0"/>
                        </a:spcBef>
                        <a:spcAft>
                          <a:spcPts val="0"/>
                        </a:spcAft>
                      </a:pPr>
                      <a:r>
                        <a:rPr lang="en-US" sz="1700" kern="100">
                          <a:effectLst/>
                        </a:rPr>
                        <a:t>Step Two</a:t>
                      </a:r>
                      <a:endParaRPr lang="en-US" sz="17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09109" marR="109109" marT="0" marB="0" anchor="ctr"/>
                </a:tc>
                <a:tc>
                  <a:txBody>
                    <a:bodyPr/>
                    <a:lstStyle/>
                    <a:p>
                      <a:pPr marL="0" marR="0" algn="ctr">
                        <a:lnSpc>
                          <a:spcPct val="107000"/>
                        </a:lnSpc>
                        <a:spcBef>
                          <a:spcPts val="0"/>
                        </a:spcBef>
                        <a:spcAft>
                          <a:spcPts val="0"/>
                        </a:spcAft>
                      </a:pPr>
                      <a:r>
                        <a:rPr lang="en-US" sz="1700" kern="100">
                          <a:effectLst/>
                        </a:rPr>
                        <a:t>To satisfy software operation hardware condition, clarify education purpose and target users, help realize learning goal and establish non-gamification learning environment</a:t>
                      </a:r>
                      <a:endParaRPr lang="en-US" sz="17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09109" marR="109109" marT="0" marB="0" anchor="ctr"/>
                </a:tc>
                <a:extLst>
                  <a:ext uri="{0D108BD9-81ED-4DB2-BD59-A6C34878D82A}">
                    <a16:rowId xmlns:a16="http://schemas.microsoft.com/office/drawing/2014/main" val="3631263374"/>
                  </a:ext>
                </a:extLst>
              </a:tr>
              <a:tr h="810233">
                <a:tc>
                  <a:txBody>
                    <a:bodyPr/>
                    <a:lstStyle/>
                    <a:p>
                      <a:pPr marL="0" marR="0" algn="ctr">
                        <a:lnSpc>
                          <a:spcPct val="107000"/>
                        </a:lnSpc>
                        <a:spcBef>
                          <a:spcPts val="0"/>
                        </a:spcBef>
                        <a:spcAft>
                          <a:spcPts val="0"/>
                        </a:spcAft>
                      </a:pPr>
                      <a:r>
                        <a:rPr lang="en-US" sz="1700" kern="100">
                          <a:effectLst/>
                        </a:rPr>
                        <a:t>Step Three</a:t>
                      </a:r>
                      <a:endParaRPr lang="en-US" sz="17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09109" marR="109109" marT="0" marB="0" anchor="ctr"/>
                </a:tc>
                <a:tc>
                  <a:txBody>
                    <a:bodyPr/>
                    <a:lstStyle/>
                    <a:p>
                      <a:pPr marL="0" marR="0" algn="ctr">
                        <a:lnSpc>
                          <a:spcPct val="107000"/>
                        </a:lnSpc>
                        <a:spcBef>
                          <a:spcPts val="0"/>
                        </a:spcBef>
                        <a:spcAft>
                          <a:spcPts val="0"/>
                        </a:spcAft>
                      </a:pPr>
                      <a:r>
                        <a:rPr lang="en-US" sz="1700" kern="100" dirty="0">
                          <a:effectLst/>
                        </a:rPr>
                        <a:t>To analyze the means of software evaluation in other organizations for reference</a:t>
                      </a:r>
                      <a:endParaRPr lang="en-US" sz="17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09109" marR="109109" marT="0" marB="0" anchor="ctr"/>
                </a:tc>
                <a:extLst>
                  <a:ext uri="{0D108BD9-81ED-4DB2-BD59-A6C34878D82A}">
                    <a16:rowId xmlns:a16="http://schemas.microsoft.com/office/drawing/2014/main" val="2088294632"/>
                  </a:ext>
                </a:extLst>
              </a:tr>
              <a:tr h="810233">
                <a:tc>
                  <a:txBody>
                    <a:bodyPr/>
                    <a:lstStyle/>
                    <a:p>
                      <a:pPr marL="0" marR="0" algn="ctr">
                        <a:lnSpc>
                          <a:spcPct val="107000"/>
                        </a:lnSpc>
                        <a:spcBef>
                          <a:spcPts val="0"/>
                        </a:spcBef>
                        <a:spcAft>
                          <a:spcPts val="0"/>
                        </a:spcAft>
                      </a:pPr>
                      <a:r>
                        <a:rPr lang="en-US" sz="1700" kern="100">
                          <a:effectLst/>
                        </a:rPr>
                        <a:t>Step Four</a:t>
                      </a:r>
                      <a:endParaRPr lang="en-US" sz="17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09109" marR="109109" marT="0" marB="0" anchor="ctr"/>
                </a:tc>
                <a:tc>
                  <a:txBody>
                    <a:bodyPr/>
                    <a:lstStyle/>
                    <a:p>
                      <a:pPr marL="0" marR="0" algn="ctr">
                        <a:lnSpc>
                          <a:spcPct val="107000"/>
                        </a:lnSpc>
                        <a:spcBef>
                          <a:spcPts val="0"/>
                        </a:spcBef>
                        <a:spcAft>
                          <a:spcPts val="0"/>
                        </a:spcAft>
                      </a:pPr>
                      <a:r>
                        <a:rPr lang="en-US" sz="1700" kern="100">
                          <a:effectLst/>
                        </a:rPr>
                        <a:t>To invite target users to try the software and conduct questionnaire and interview with them after the completion of experience</a:t>
                      </a:r>
                      <a:endParaRPr lang="en-US" sz="17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09109" marR="109109" marT="0" marB="0" anchor="ctr"/>
                </a:tc>
                <a:extLst>
                  <a:ext uri="{0D108BD9-81ED-4DB2-BD59-A6C34878D82A}">
                    <a16:rowId xmlns:a16="http://schemas.microsoft.com/office/drawing/2014/main" val="3167606689"/>
                  </a:ext>
                </a:extLst>
              </a:tr>
              <a:tr h="522307">
                <a:tc>
                  <a:txBody>
                    <a:bodyPr/>
                    <a:lstStyle/>
                    <a:p>
                      <a:pPr marL="0" marR="0" algn="ctr">
                        <a:lnSpc>
                          <a:spcPct val="107000"/>
                        </a:lnSpc>
                        <a:spcBef>
                          <a:spcPts val="0"/>
                        </a:spcBef>
                        <a:spcAft>
                          <a:spcPts val="0"/>
                        </a:spcAft>
                      </a:pPr>
                      <a:r>
                        <a:rPr lang="en-US" sz="1700" kern="100">
                          <a:effectLst/>
                        </a:rPr>
                        <a:t>Step Five</a:t>
                      </a:r>
                      <a:endParaRPr lang="en-US" sz="17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09109" marR="109109" marT="0" marB="0" anchor="ctr"/>
                </a:tc>
                <a:tc>
                  <a:txBody>
                    <a:bodyPr/>
                    <a:lstStyle/>
                    <a:p>
                      <a:pPr marL="0" marR="0" algn="ctr">
                        <a:lnSpc>
                          <a:spcPct val="107000"/>
                        </a:lnSpc>
                        <a:spcBef>
                          <a:spcPts val="0"/>
                        </a:spcBef>
                        <a:spcAft>
                          <a:spcPts val="0"/>
                        </a:spcAft>
                      </a:pPr>
                      <a:r>
                        <a:rPr lang="en-US" sz="1700" kern="100" dirty="0">
                          <a:effectLst/>
                        </a:rPr>
                        <a:t>To conduct further analysis with evaluation gauge</a:t>
                      </a:r>
                      <a:endParaRPr lang="en-US" sz="17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09109" marR="109109" marT="0" marB="0" anchor="ctr"/>
                </a:tc>
                <a:extLst>
                  <a:ext uri="{0D108BD9-81ED-4DB2-BD59-A6C34878D82A}">
                    <a16:rowId xmlns:a16="http://schemas.microsoft.com/office/drawing/2014/main" val="98383765"/>
                  </a:ext>
                </a:extLst>
              </a:tr>
            </a:tbl>
          </a:graphicData>
        </a:graphic>
      </p:graphicFrame>
      <p:sp>
        <p:nvSpPr>
          <p:cNvPr id="6" name="矩形 5">
            <a:extLst>
              <a:ext uri="{FF2B5EF4-FFF2-40B4-BE49-F238E27FC236}">
                <a16:creationId xmlns:a16="http://schemas.microsoft.com/office/drawing/2014/main" id="{6E75A7A6-124B-4872-A0DB-CE63F133CAA0}"/>
              </a:ext>
            </a:extLst>
          </p:cNvPr>
          <p:cNvSpPr/>
          <p:nvPr/>
        </p:nvSpPr>
        <p:spPr>
          <a:xfrm>
            <a:off x="1512062" y="681105"/>
            <a:ext cx="8534146" cy="400110"/>
          </a:xfrm>
          <a:prstGeom prst="rect">
            <a:avLst/>
          </a:prstGeom>
        </p:spPr>
        <p:txBody>
          <a:bodyPr wrap="square">
            <a:spAutoFit/>
          </a:bodyPr>
          <a:lstStyle/>
          <a:p>
            <a:r>
              <a:rPr lang="en-US" altLang="en-US" sz="2000" dirty="0" bmk="_Toc514871054">
                <a:ea typeface="맑은 고딕" panose="020B0503020000020004" pitchFamily="50" charset="-127"/>
                <a:cs typeface="Times New Roman" panose="02020603050405020304" pitchFamily="18" charset="0"/>
              </a:rPr>
              <a:t>Five Steps for Digital Gamification Learning Environment Evaluation</a:t>
            </a:r>
            <a:endParaRPr lang="en-US" sz="2000" dirty="0"/>
          </a:p>
        </p:txBody>
      </p:sp>
    </p:spTree>
    <p:extLst>
      <p:ext uri="{BB962C8B-B14F-4D97-AF65-F5344CB8AC3E}">
        <p14:creationId xmlns:p14="http://schemas.microsoft.com/office/powerpoint/2010/main" val="1787237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1D5671-181A-4625-9D8D-EA836866CBA3}"/>
              </a:ext>
            </a:extLst>
          </p:cNvPr>
          <p:cNvSpPr>
            <a:spLocks noGrp="1"/>
          </p:cNvSpPr>
          <p:nvPr>
            <p:ph type="title"/>
          </p:nvPr>
        </p:nvSpPr>
        <p:spPr/>
        <p:txBody>
          <a:bodyPr/>
          <a:lstStyle/>
          <a:p>
            <a:r>
              <a:rPr lang="en-US" dirty="0"/>
              <a:t>Educational Game Evaluation Gauges</a:t>
            </a:r>
          </a:p>
        </p:txBody>
      </p:sp>
      <p:pic>
        <p:nvPicPr>
          <p:cNvPr id="4" name="内容占位符 3">
            <a:extLst>
              <a:ext uri="{FF2B5EF4-FFF2-40B4-BE49-F238E27FC236}">
                <a16:creationId xmlns:a16="http://schemas.microsoft.com/office/drawing/2014/main" id="{F2FEA574-08C2-4941-857A-949B2CD8F593}"/>
              </a:ext>
            </a:extLst>
          </p:cNvPr>
          <p:cNvPicPr>
            <a:picLocks noGrp="1"/>
          </p:cNvPicPr>
          <p:nvPr>
            <p:ph idx="1"/>
          </p:nvPr>
        </p:nvPicPr>
        <p:blipFill>
          <a:blip r:embed="rId2"/>
          <a:stretch>
            <a:fillRect/>
          </a:stretch>
        </p:blipFill>
        <p:spPr>
          <a:xfrm>
            <a:off x="1028819" y="1730375"/>
            <a:ext cx="9359445" cy="4518025"/>
          </a:xfrm>
          <a:prstGeom prst="rect">
            <a:avLst/>
          </a:prstGeom>
        </p:spPr>
      </p:pic>
    </p:spTree>
    <p:extLst>
      <p:ext uri="{BB962C8B-B14F-4D97-AF65-F5344CB8AC3E}">
        <p14:creationId xmlns:p14="http://schemas.microsoft.com/office/powerpoint/2010/main" val="29294590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41B9A293-F940-425E-94B9-2A2D1E1E1F06}"/>
              </a:ext>
            </a:extLst>
          </p:cNvPr>
          <p:cNvPicPr>
            <a:picLocks noGrp="1"/>
          </p:cNvPicPr>
          <p:nvPr>
            <p:ph idx="1"/>
          </p:nvPr>
        </p:nvPicPr>
        <p:blipFill>
          <a:blip r:embed="rId2"/>
          <a:stretch>
            <a:fillRect/>
          </a:stretch>
        </p:blipFill>
        <p:spPr>
          <a:xfrm>
            <a:off x="1412684" y="948130"/>
            <a:ext cx="9352851" cy="5093895"/>
          </a:xfrm>
          <a:prstGeom prst="rect">
            <a:avLst/>
          </a:prstGeom>
        </p:spPr>
      </p:pic>
    </p:spTree>
    <p:extLst>
      <p:ext uri="{BB962C8B-B14F-4D97-AF65-F5344CB8AC3E}">
        <p14:creationId xmlns:p14="http://schemas.microsoft.com/office/powerpoint/2010/main" val="1510863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99962B5-185C-4726-A56A-3CE361D3A111}"/>
              </a:ext>
            </a:extLst>
          </p:cNvPr>
          <p:cNvPicPr>
            <a:picLocks noGrp="1"/>
          </p:cNvPicPr>
          <p:nvPr>
            <p:ph idx="1"/>
          </p:nvPr>
        </p:nvPicPr>
        <p:blipFill>
          <a:blip r:embed="rId2"/>
          <a:stretch>
            <a:fillRect/>
          </a:stretch>
        </p:blipFill>
        <p:spPr>
          <a:xfrm>
            <a:off x="901177" y="1207008"/>
            <a:ext cx="10151873" cy="4835017"/>
          </a:xfrm>
          <a:prstGeom prst="rect">
            <a:avLst/>
          </a:prstGeom>
        </p:spPr>
      </p:pic>
    </p:spTree>
    <p:extLst>
      <p:ext uri="{BB962C8B-B14F-4D97-AF65-F5344CB8AC3E}">
        <p14:creationId xmlns:p14="http://schemas.microsoft.com/office/powerpoint/2010/main" val="1916402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C7A36E-6F78-49B0-B696-F5B059135307}"/>
              </a:ext>
            </a:extLst>
          </p:cNvPr>
          <p:cNvSpPr>
            <a:spLocks noGrp="1"/>
          </p:cNvSpPr>
          <p:nvPr>
            <p:ph idx="1"/>
          </p:nvPr>
        </p:nvSpPr>
        <p:spPr>
          <a:xfrm>
            <a:off x="496824" y="560833"/>
            <a:ext cx="9866376" cy="5876544"/>
          </a:xfrm>
        </p:spPr>
        <p:txBody>
          <a:bodyPr>
            <a:normAutofit/>
          </a:bodyPr>
          <a:lstStyle/>
          <a:p>
            <a:endParaRPr lang="en-US" dirty="0"/>
          </a:p>
        </p:txBody>
      </p:sp>
    </p:spTree>
    <p:extLst>
      <p:ext uri="{BB962C8B-B14F-4D97-AF65-F5344CB8AC3E}">
        <p14:creationId xmlns:p14="http://schemas.microsoft.com/office/powerpoint/2010/main" val="2448773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F3F835-EF4D-4052-A8EF-C84C912A4025}"/>
              </a:ext>
            </a:extLst>
          </p:cNvPr>
          <p:cNvSpPr>
            <a:spLocks noGrp="1"/>
          </p:cNvSpPr>
          <p:nvPr>
            <p:ph type="title"/>
          </p:nvPr>
        </p:nvSpPr>
        <p:spPr>
          <a:xfrm>
            <a:off x="677334" y="609600"/>
            <a:ext cx="10868490" cy="1320800"/>
          </a:xfrm>
        </p:spPr>
        <p:txBody>
          <a:bodyPr>
            <a:normAutofit/>
          </a:bodyPr>
          <a:lstStyle/>
          <a:p>
            <a:r>
              <a:rPr lang="en-US" altLang="en-US" sz="2800" dirty="0" bmk="_Toc514871056">
                <a:solidFill>
                  <a:schemeClr val="tx1"/>
                </a:solidFill>
                <a:latin typeface="Arial" panose="020B0604020202020204" pitchFamily="34" charset="0"/>
                <a:ea typeface="맑은 고딕" panose="020B0503020000020004" pitchFamily="50" charset="-127"/>
                <a:cs typeface="Times New Roman" panose="02020603050405020304" pitchFamily="18" charset="0"/>
              </a:rPr>
              <a:t>Gauge Dimension Design of Evaluation System in the Research</a:t>
            </a:r>
            <a:endParaRPr lang="en-US" sz="2800" dirty="0">
              <a:solidFill>
                <a:schemeClr val="tx1"/>
              </a:solidFill>
            </a:endParaRPr>
          </a:p>
        </p:txBody>
      </p:sp>
      <p:graphicFrame>
        <p:nvGraphicFramePr>
          <p:cNvPr id="8" name="内容占位符 7">
            <a:extLst>
              <a:ext uri="{FF2B5EF4-FFF2-40B4-BE49-F238E27FC236}">
                <a16:creationId xmlns:a16="http://schemas.microsoft.com/office/drawing/2014/main" id="{43C5F8A8-7630-4A50-B229-3AF3A51885B8}"/>
              </a:ext>
            </a:extLst>
          </p:cNvPr>
          <p:cNvGraphicFramePr>
            <a:graphicFrameLocks noGrp="1"/>
          </p:cNvGraphicFramePr>
          <p:nvPr>
            <p:ph idx="1"/>
            <p:extLst>
              <p:ext uri="{D42A27DB-BD31-4B8C-83A1-F6EECF244321}">
                <p14:modId xmlns:p14="http://schemas.microsoft.com/office/powerpoint/2010/main" val="2461824378"/>
              </p:ext>
            </p:extLst>
          </p:nvPr>
        </p:nvGraphicFramePr>
        <p:xfrm>
          <a:off x="1166673" y="1562101"/>
          <a:ext cx="9261883" cy="4584697"/>
        </p:xfrm>
        <a:graphic>
          <a:graphicData uri="http://schemas.openxmlformats.org/drawingml/2006/table">
            <a:tbl>
              <a:tblPr firstRow="1" firstCol="1" bandRow="1">
                <a:tableStyleId>{5C22544A-7EE6-4342-B048-85BDC9FD1C3A}</a:tableStyleId>
              </a:tblPr>
              <a:tblGrid>
                <a:gridCol w="2310874">
                  <a:extLst>
                    <a:ext uri="{9D8B030D-6E8A-4147-A177-3AD203B41FA5}">
                      <a16:colId xmlns:a16="http://schemas.microsoft.com/office/drawing/2014/main" val="1035763664"/>
                    </a:ext>
                  </a:extLst>
                </a:gridCol>
                <a:gridCol w="2317003">
                  <a:extLst>
                    <a:ext uri="{9D8B030D-6E8A-4147-A177-3AD203B41FA5}">
                      <a16:colId xmlns:a16="http://schemas.microsoft.com/office/drawing/2014/main" val="2462916486"/>
                    </a:ext>
                  </a:extLst>
                </a:gridCol>
                <a:gridCol w="2317003">
                  <a:extLst>
                    <a:ext uri="{9D8B030D-6E8A-4147-A177-3AD203B41FA5}">
                      <a16:colId xmlns:a16="http://schemas.microsoft.com/office/drawing/2014/main" val="779788666"/>
                    </a:ext>
                  </a:extLst>
                </a:gridCol>
                <a:gridCol w="2317003">
                  <a:extLst>
                    <a:ext uri="{9D8B030D-6E8A-4147-A177-3AD203B41FA5}">
                      <a16:colId xmlns:a16="http://schemas.microsoft.com/office/drawing/2014/main" val="4070924414"/>
                    </a:ext>
                  </a:extLst>
                </a:gridCol>
              </a:tblGrid>
              <a:tr h="650935">
                <a:tc rowSpan="2">
                  <a:txBody>
                    <a:bodyPr/>
                    <a:lstStyle/>
                    <a:p>
                      <a:pPr marL="0" marR="0" algn="ctr">
                        <a:lnSpc>
                          <a:spcPct val="107000"/>
                        </a:lnSpc>
                        <a:spcBef>
                          <a:spcPts val="0"/>
                        </a:spcBef>
                        <a:spcAft>
                          <a:spcPts val="0"/>
                        </a:spcAft>
                      </a:pPr>
                      <a:r>
                        <a:rPr lang="en-US" sz="2000" kern="100">
                          <a:effectLst/>
                        </a:rPr>
                        <a:t>Gauge dimensions</a:t>
                      </a:r>
                      <a:endParaRPr lang="en-US"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15998" marR="115998" marT="57999" marB="57999" anchor="ctr"/>
                </a:tc>
                <a:tc gridSpan="3">
                  <a:txBody>
                    <a:bodyPr/>
                    <a:lstStyle/>
                    <a:p>
                      <a:pPr marL="0" marR="0" algn="ctr">
                        <a:lnSpc>
                          <a:spcPct val="107000"/>
                        </a:lnSpc>
                        <a:spcBef>
                          <a:spcPts val="0"/>
                        </a:spcBef>
                        <a:spcAft>
                          <a:spcPts val="0"/>
                        </a:spcAft>
                      </a:pPr>
                      <a:r>
                        <a:rPr lang="en-US" sz="2000" kern="100">
                          <a:effectLst/>
                        </a:rPr>
                        <a:t>Evaluation method</a:t>
                      </a:r>
                      <a:endParaRPr lang="en-US"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15998" marR="115998" marT="57999" marB="57999"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47010057"/>
                  </a:ext>
                </a:extLst>
              </a:tr>
              <a:tr h="663334">
                <a:tc vMerge="1">
                  <a:txBody>
                    <a:bodyPr/>
                    <a:lstStyle/>
                    <a:p>
                      <a:endParaRPr lang="en-US"/>
                    </a:p>
                  </a:txBody>
                  <a:tcPr/>
                </a:tc>
                <a:tc>
                  <a:txBody>
                    <a:bodyPr/>
                    <a:lstStyle/>
                    <a:p>
                      <a:pPr marL="0" marR="0" algn="ctr">
                        <a:lnSpc>
                          <a:spcPct val="107000"/>
                        </a:lnSpc>
                        <a:spcBef>
                          <a:spcPts val="0"/>
                        </a:spcBef>
                        <a:spcAft>
                          <a:spcPts val="0"/>
                        </a:spcAft>
                      </a:pPr>
                      <a:r>
                        <a:rPr lang="en-US" sz="2000" kern="100">
                          <a:effectLst/>
                        </a:rPr>
                        <a:t>VR Art Exhibition</a:t>
                      </a:r>
                      <a:endParaRPr lang="en-US"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tc>
                  <a:txBody>
                    <a:bodyPr/>
                    <a:lstStyle/>
                    <a:p>
                      <a:pPr marL="0" marR="0" algn="ctr">
                        <a:lnSpc>
                          <a:spcPct val="107000"/>
                        </a:lnSpc>
                        <a:spcBef>
                          <a:spcPts val="0"/>
                        </a:spcBef>
                        <a:spcAft>
                          <a:spcPts val="0"/>
                        </a:spcAft>
                      </a:pPr>
                      <a:r>
                        <a:rPr lang="en-US" sz="2000" kern="100">
                          <a:effectLst/>
                        </a:rPr>
                        <a:t>3D Coloring Game</a:t>
                      </a:r>
                      <a:endParaRPr lang="en-US"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tc>
                  <a:txBody>
                    <a:bodyPr/>
                    <a:lstStyle/>
                    <a:p>
                      <a:pPr marL="0" marR="0" algn="ctr">
                        <a:lnSpc>
                          <a:spcPct val="107000"/>
                        </a:lnSpc>
                        <a:spcBef>
                          <a:spcPts val="0"/>
                        </a:spcBef>
                        <a:spcAft>
                          <a:spcPts val="0"/>
                        </a:spcAft>
                      </a:pPr>
                      <a:r>
                        <a:rPr lang="en-US" sz="2000" kern="100" dirty="0">
                          <a:effectLst/>
                        </a:rPr>
                        <a:t>MR Chemistry Lab</a:t>
                      </a:r>
                      <a:endParaRPr lang="en-US" sz="2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extLst>
                  <a:ext uri="{0D108BD9-81ED-4DB2-BD59-A6C34878D82A}">
                    <a16:rowId xmlns:a16="http://schemas.microsoft.com/office/drawing/2014/main" val="2001956732"/>
                  </a:ext>
                </a:extLst>
              </a:tr>
              <a:tr h="652053">
                <a:tc>
                  <a:txBody>
                    <a:bodyPr/>
                    <a:lstStyle/>
                    <a:p>
                      <a:pPr marL="0" marR="0" algn="ctr">
                        <a:lnSpc>
                          <a:spcPct val="107000"/>
                        </a:lnSpc>
                        <a:spcBef>
                          <a:spcPts val="0"/>
                        </a:spcBef>
                        <a:spcAft>
                          <a:spcPts val="0"/>
                        </a:spcAft>
                      </a:pPr>
                      <a:r>
                        <a:rPr lang="en-US" sz="2000" kern="100">
                          <a:effectLst/>
                        </a:rPr>
                        <a:t>Hardware Equipment</a:t>
                      </a:r>
                      <a:endParaRPr lang="en-US"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tc>
                  <a:txBody>
                    <a:bodyPr/>
                    <a:lstStyle/>
                    <a:p>
                      <a:pPr marL="0" marR="0" algn="ctr">
                        <a:lnSpc>
                          <a:spcPct val="107000"/>
                        </a:lnSpc>
                        <a:spcBef>
                          <a:spcPts val="0"/>
                        </a:spcBef>
                        <a:spcAft>
                          <a:spcPts val="0"/>
                        </a:spcAft>
                      </a:pPr>
                      <a:r>
                        <a:rPr lang="en-US" sz="2000" kern="100">
                          <a:effectLst/>
                        </a:rPr>
                        <a:t>Record</a:t>
                      </a:r>
                      <a:endParaRPr lang="en-US"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tc>
                  <a:txBody>
                    <a:bodyPr/>
                    <a:lstStyle/>
                    <a:p>
                      <a:pPr marL="0" marR="0" algn="ctr">
                        <a:lnSpc>
                          <a:spcPct val="107000"/>
                        </a:lnSpc>
                        <a:spcBef>
                          <a:spcPts val="0"/>
                        </a:spcBef>
                        <a:spcAft>
                          <a:spcPts val="0"/>
                        </a:spcAft>
                      </a:pPr>
                      <a:r>
                        <a:rPr lang="en-US" sz="2000" kern="100">
                          <a:effectLst/>
                        </a:rPr>
                        <a:t>Record</a:t>
                      </a:r>
                      <a:endParaRPr lang="en-US"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tc>
                  <a:txBody>
                    <a:bodyPr/>
                    <a:lstStyle/>
                    <a:p>
                      <a:pPr marL="0" marR="0" algn="ctr">
                        <a:lnSpc>
                          <a:spcPct val="107000"/>
                        </a:lnSpc>
                        <a:spcBef>
                          <a:spcPts val="0"/>
                        </a:spcBef>
                        <a:spcAft>
                          <a:spcPts val="0"/>
                        </a:spcAft>
                      </a:pPr>
                      <a:r>
                        <a:rPr lang="en-US" sz="2000" kern="100">
                          <a:effectLst/>
                        </a:rPr>
                        <a:t>Record</a:t>
                      </a:r>
                      <a:endParaRPr lang="en-US"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extLst>
                  <a:ext uri="{0D108BD9-81ED-4DB2-BD59-A6C34878D82A}">
                    <a16:rowId xmlns:a16="http://schemas.microsoft.com/office/drawing/2014/main" val="1059650734"/>
                  </a:ext>
                </a:extLst>
              </a:tr>
              <a:tr h="650935">
                <a:tc>
                  <a:txBody>
                    <a:bodyPr/>
                    <a:lstStyle/>
                    <a:p>
                      <a:pPr marL="0" marR="0" algn="ctr">
                        <a:lnSpc>
                          <a:spcPct val="107000"/>
                        </a:lnSpc>
                        <a:spcBef>
                          <a:spcPts val="0"/>
                        </a:spcBef>
                        <a:spcAft>
                          <a:spcPts val="0"/>
                        </a:spcAft>
                      </a:pPr>
                      <a:r>
                        <a:rPr lang="en-US" sz="2000" kern="100">
                          <a:effectLst/>
                        </a:rPr>
                        <a:t>Immersive</a:t>
                      </a:r>
                      <a:endParaRPr lang="en-US"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tc>
                  <a:txBody>
                    <a:bodyPr/>
                    <a:lstStyle/>
                    <a:p>
                      <a:pPr marL="0" marR="0" algn="ctr">
                        <a:lnSpc>
                          <a:spcPct val="107000"/>
                        </a:lnSpc>
                        <a:spcBef>
                          <a:spcPts val="0"/>
                        </a:spcBef>
                        <a:spcAft>
                          <a:spcPts val="0"/>
                        </a:spcAft>
                      </a:pPr>
                      <a:r>
                        <a:rPr lang="en-US" sz="2000" kern="100">
                          <a:effectLst/>
                        </a:rPr>
                        <a:t>Interview</a:t>
                      </a:r>
                      <a:endParaRPr lang="en-US"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tc>
                  <a:txBody>
                    <a:bodyPr/>
                    <a:lstStyle/>
                    <a:p>
                      <a:pPr marL="0" marR="0" algn="ctr">
                        <a:lnSpc>
                          <a:spcPct val="107000"/>
                        </a:lnSpc>
                        <a:spcBef>
                          <a:spcPts val="0"/>
                        </a:spcBef>
                        <a:spcAft>
                          <a:spcPts val="0"/>
                        </a:spcAft>
                      </a:pPr>
                      <a:r>
                        <a:rPr lang="en-US" sz="2000" kern="100">
                          <a:effectLst/>
                        </a:rPr>
                        <a:t>Interview</a:t>
                      </a:r>
                      <a:endParaRPr lang="en-US"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tc>
                  <a:txBody>
                    <a:bodyPr/>
                    <a:lstStyle/>
                    <a:p>
                      <a:pPr marL="0" marR="0" algn="ctr">
                        <a:lnSpc>
                          <a:spcPct val="107000"/>
                        </a:lnSpc>
                        <a:spcBef>
                          <a:spcPts val="0"/>
                        </a:spcBef>
                        <a:spcAft>
                          <a:spcPts val="0"/>
                        </a:spcAft>
                      </a:pPr>
                      <a:r>
                        <a:rPr lang="en-US" sz="2000" kern="100">
                          <a:effectLst/>
                        </a:rPr>
                        <a:t>Interview</a:t>
                      </a:r>
                      <a:endParaRPr lang="en-US"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extLst>
                  <a:ext uri="{0D108BD9-81ED-4DB2-BD59-A6C34878D82A}">
                    <a16:rowId xmlns:a16="http://schemas.microsoft.com/office/drawing/2014/main" val="341676326"/>
                  </a:ext>
                </a:extLst>
              </a:tr>
              <a:tr h="663334">
                <a:tc>
                  <a:txBody>
                    <a:bodyPr/>
                    <a:lstStyle/>
                    <a:p>
                      <a:pPr marL="0" marR="0" algn="ctr">
                        <a:lnSpc>
                          <a:spcPct val="107000"/>
                        </a:lnSpc>
                        <a:spcBef>
                          <a:spcPts val="0"/>
                        </a:spcBef>
                        <a:spcAft>
                          <a:spcPts val="0"/>
                        </a:spcAft>
                      </a:pPr>
                      <a:r>
                        <a:rPr lang="en-US" sz="2000" kern="100">
                          <a:effectLst/>
                        </a:rPr>
                        <a:t>Educational effects</a:t>
                      </a:r>
                      <a:endParaRPr lang="en-US"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tc>
                  <a:txBody>
                    <a:bodyPr/>
                    <a:lstStyle/>
                    <a:p>
                      <a:pPr marL="0" marR="0" algn="ctr">
                        <a:lnSpc>
                          <a:spcPct val="107000"/>
                        </a:lnSpc>
                        <a:spcBef>
                          <a:spcPts val="0"/>
                        </a:spcBef>
                        <a:spcAft>
                          <a:spcPts val="0"/>
                        </a:spcAft>
                      </a:pPr>
                      <a:r>
                        <a:rPr lang="en-US" sz="2000" kern="100">
                          <a:effectLst/>
                        </a:rPr>
                        <a:t>Interview</a:t>
                      </a:r>
                      <a:endParaRPr lang="en-US"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tc>
                  <a:txBody>
                    <a:bodyPr/>
                    <a:lstStyle/>
                    <a:p>
                      <a:pPr marL="0" marR="0" algn="ctr">
                        <a:lnSpc>
                          <a:spcPct val="107000"/>
                        </a:lnSpc>
                        <a:spcBef>
                          <a:spcPts val="0"/>
                        </a:spcBef>
                        <a:spcAft>
                          <a:spcPts val="0"/>
                        </a:spcAft>
                      </a:pPr>
                      <a:r>
                        <a:rPr lang="en-US" sz="2000" kern="100">
                          <a:effectLst/>
                        </a:rPr>
                        <a:t>Questionnaire</a:t>
                      </a:r>
                      <a:endParaRPr lang="en-US"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tc>
                  <a:txBody>
                    <a:bodyPr/>
                    <a:lstStyle/>
                    <a:p>
                      <a:pPr marL="0" marR="0" algn="ctr">
                        <a:lnSpc>
                          <a:spcPct val="107000"/>
                        </a:lnSpc>
                        <a:spcBef>
                          <a:spcPts val="0"/>
                        </a:spcBef>
                        <a:spcAft>
                          <a:spcPts val="0"/>
                        </a:spcAft>
                      </a:pPr>
                      <a:r>
                        <a:rPr lang="en-US" sz="2000" kern="100">
                          <a:effectLst/>
                        </a:rPr>
                        <a:t>Questionnaire</a:t>
                      </a:r>
                      <a:endParaRPr lang="en-US"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extLst>
                  <a:ext uri="{0D108BD9-81ED-4DB2-BD59-A6C34878D82A}">
                    <a16:rowId xmlns:a16="http://schemas.microsoft.com/office/drawing/2014/main" val="3100984473"/>
                  </a:ext>
                </a:extLst>
              </a:tr>
              <a:tr h="652053">
                <a:tc>
                  <a:txBody>
                    <a:bodyPr/>
                    <a:lstStyle/>
                    <a:p>
                      <a:pPr marL="0" marR="0" algn="ctr">
                        <a:lnSpc>
                          <a:spcPct val="107000"/>
                        </a:lnSpc>
                        <a:spcBef>
                          <a:spcPts val="0"/>
                        </a:spcBef>
                        <a:spcAft>
                          <a:spcPts val="0"/>
                        </a:spcAft>
                      </a:pPr>
                      <a:r>
                        <a:rPr lang="en-US" sz="2000" kern="100">
                          <a:effectLst/>
                        </a:rPr>
                        <a:t>Interaction and of control Sense</a:t>
                      </a:r>
                      <a:endParaRPr lang="en-US"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tc>
                  <a:txBody>
                    <a:bodyPr/>
                    <a:lstStyle/>
                    <a:p>
                      <a:pPr marL="0" marR="0" algn="ctr">
                        <a:lnSpc>
                          <a:spcPct val="107000"/>
                        </a:lnSpc>
                        <a:spcBef>
                          <a:spcPts val="0"/>
                        </a:spcBef>
                        <a:spcAft>
                          <a:spcPts val="0"/>
                        </a:spcAft>
                      </a:pPr>
                      <a:r>
                        <a:rPr lang="en-US" sz="2000" kern="100">
                          <a:effectLst/>
                        </a:rPr>
                        <a:t>Interview</a:t>
                      </a:r>
                      <a:endParaRPr lang="en-US"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tc>
                  <a:txBody>
                    <a:bodyPr/>
                    <a:lstStyle/>
                    <a:p>
                      <a:pPr marL="0" marR="0" algn="ctr">
                        <a:lnSpc>
                          <a:spcPct val="107000"/>
                        </a:lnSpc>
                        <a:spcBef>
                          <a:spcPts val="0"/>
                        </a:spcBef>
                        <a:spcAft>
                          <a:spcPts val="0"/>
                        </a:spcAft>
                      </a:pPr>
                      <a:r>
                        <a:rPr lang="en-US" sz="2000" kern="100">
                          <a:effectLst/>
                        </a:rPr>
                        <a:t>Interview</a:t>
                      </a:r>
                      <a:endParaRPr lang="en-US"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tc>
                  <a:txBody>
                    <a:bodyPr/>
                    <a:lstStyle/>
                    <a:p>
                      <a:pPr marL="0" marR="0" algn="ctr">
                        <a:lnSpc>
                          <a:spcPct val="107000"/>
                        </a:lnSpc>
                        <a:spcBef>
                          <a:spcPts val="0"/>
                        </a:spcBef>
                        <a:spcAft>
                          <a:spcPts val="0"/>
                        </a:spcAft>
                      </a:pPr>
                      <a:r>
                        <a:rPr lang="en-US" sz="2000" kern="100">
                          <a:effectLst/>
                        </a:rPr>
                        <a:t>Interview</a:t>
                      </a:r>
                      <a:endParaRPr lang="en-US"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extLst>
                  <a:ext uri="{0D108BD9-81ED-4DB2-BD59-A6C34878D82A}">
                    <a16:rowId xmlns:a16="http://schemas.microsoft.com/office/drawing/2014/main" val="1918314860"/>
                  </a:ext>
                </a:extLst>
              </a:tr>
              <a:tr h="652053">
                <a:tc>
                  <a:txBody>
                    <a:bodyPr/>
                    <a:lstStyle/>
                    <a:p>
                      <a:pPr marL="0" marR="0" algn="ctr">
                        <a:lnSpc>
                          <a:spcPct val="107000"/>
                        </a:lnSpc>
                        <a:spcBef>
                          <a:spcPts val="0"/>
                        </a:spcBef>
                        <a:spcAft>
                          <a:spcPts val="0"/>
                        </a:spcAft>
                      </a:pPr>
                      <a:r>
                        <a:rPr lang="en-US" sz="2000" kern="100" dirty="0">
                          <a:effectLst/>
                        </a:rPr>
                        <a:t>Degree of Difficulty</a:t>
                      </a:r>
                      <a:endParaRPr lang="en-US" sz="2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tc>
                  <a:txBody>
                    <a:bodyPr/>
                    <a:lstStyle/>
                    <a:p>
                      <a:pPr marL="0" marR="0" algn="ctr">
                        <a:lnSpc>
                          <a:spcPct val="107000"/>
                        </a:lnSpc>
                        <a:spcBef>
                          <a:spcPts val="0"/>
                        </a:spcBef>
                        <a:spcAft>
                          <a:spcPts val="0"/>
                        </a:spcAft>
                      </a:pPr>
                      <a:r>
                        <a:rPr lang="en-US" sz="2000" kern="100">
                          <a:effectLst/>
                        </a:rPr>
                        <a:t>Interview</a:t>
                      </a:r>
                      <a:endParaRPr lang="en-US"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tc>
                  <a:txBody>
                    <a:bodyPr/>
                    <a:lstStyle/>
                    <a:p>
                      <a:pPr marL="0" marR="0" algn="ctr">
                        <a:lnSpc>
                          <a:spcPct val="107000"/>
                        </a:lnSpc>
                        <a:spcBef>
                          <a:spcPts val="0"/>
                        </a:spcBef>
                        <a:spcAft>
                          <a:spcPts val="0"/>
                        </a:spcAft>
                      </a:pPr>
                      <a:r>
                        <a:rPr lang="en-US" sz="2000" kern="100">
                          <a:effectLst/>
                        </a:rPr>
                        <a:t>Questionnaire</a:t>
                      </a:r>
                      <a:endParaRPr lang="en-US"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tc>
                  <a:txBody>
                    <a:bodyPr/>
                    <a:lstStyle/>
                    <a:p>
                      <a:pPr marL="0" marR="0" algn="ctr">
                        <a:lnSpc>
                          <a:spcPct val="107000"/>
                        </a:lnSpc>
                        <a:spcBef>
                          <a:spcPts val="0"/>
                        </a:spcBef>
                        <a:spcAft>
                          <a:spcPts val="0"/>
                        </a:spcAft>
                      </a:pPr>
                      <a:r>
                        <a:rPr lang="en-US" sz="2000" kern="100" dirty="0">
                          <a:effectLst/>
                        </a:rPr>
                        <a:t>Questionnaire</a:t>
                      </a:r>
                      <a:endParaRPr lang="en-US" sz="2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33906" marR="133906" marT="0" marB="0" anchor="ctr"/>
                </a:tc>
                <a:extLst>
                  <a:ext uri="{0D108BD9-81ED-4DB2-BD59-A6C34878D82A}">
                    <a16:rowId xmlns:a16="http://schemas.microsoft.com/office/drawing/2014/main" val="2677025589"/>
                  </a:ext>
                </a:extLst>
              </a:tr>
            </a:tbl>
          </a:graphicData>
        </a:graphic>
      </p:graphicFrame>
    </p:spTree>
    <p:extLst>
      <p:ext uri="{BB962C8B-B14F-4D97-AF65-F5344CB8AC3E}">
        <p14:creationId xmlns:p14="http://schemas.microsoft.com/office/powerpoint/2010/main" val="16477627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9797F0-F0EE-48B6-82C2-CB43FC23729A}"/>
              </a:ext>
            </a:extLst>
          </p:cNvPr>
          <p:cNvSpPr>
            <a:spLocks noGrp="1"/>
          </p:cNvSpPr>
          <p:nvPr>
            <p:ph type="title"/>
          </p:nvPr>
        </p:nvSpPr>
        <p:spPr>
          <a:xfrm>
            <a:off x="768350" y="723900"/>
            <a:ext cx="10655300" cy="585788"/>
          </a:xfrm>
        </p:spPr>
        <p:txBody>
          <a:bodyPr>
            <a:normAutofit/>
          </a:bodyPr>
          <a:lstStyle/>
          <a:p>
            <a:r>
              <a:rPr lang="en-US" sz="2800" dirty="0">
                <a:solidFill>
                  <a:schemeClr val="tx1"/>
                </a:solidFill>
              </a:rPr>
              <a:t>Education Purposes and Target Objects of Each Game in the Application</a:t>
            </a:r>
          </a:p>
        </p:txBody>
      </p:sp>
      <p:graphicFrame>
        <p:nvGraphicFramePr>
          <p:cNvPr id="4" name="内容占位符 3">
            <a:extLst>
              <a:ext uri="{FF2B5EF4-FFF2-40B4-BE49-F238E27FC236}">
                <a16:creationId xmlns:a16="http://schemas.microsoft.com/office/drawing/2014/main" id="{CF3CC96A-9CA4-4A46-BFA6-AEA4CEA35B4E}"/>
              </a:ext>
            </a:extLst>
          </p:cNvPr>
          <p:cNvGraphicFramePr>
            <a:graphicFrameLocks noGrp="1"/>
          </p:cNvGraphicFramePr>
          <p:nvPr>
            <p:ph idx="1"/>
            <p:extLst>
              <p:ext uri="{D42A27DB-BD31-4B8C-83A1-F6EECF244321}">
                <p14:modId xmlns:p14="http://schemas.microsoft.com/office/powerpoint/2010/main" val="3863637892"/>
              </p:ext>
            </p:extLst>
          </p:nvPr>
        </p:nvGraphicFramePr>
        <p:xfrm>
          <a:off x="1173680" y="1697182"/>
          <a:ext cx="9844640" cy="4797851"/>
        </p:xfrm>
        <a:graphic>
          <a:graphicData uri="http://schemas.openxmlformats.org/drawingml/2006/table">
            <a:tbl>
              <a:tblPr firstRow="1" firstCol="1" bandRow="1">
                <a:tableStyleId>{5C22544A-7EE6-4342-B048-85BDC9FD1C3A}</a:tableStyleId>
              </a:tblPr>
              <a:tblGrid>
                <a:gridCol w="2211971">
                  <a:extLst>
                    <a:ext uri="{9D8B030D-6E8A-4147-A177-3AD203B41FA5}">
                      <a16:colId xmlns:a16="http://schemas.microsoft.com/office/drawing/2014/main" val="1878475474"/>
                    </a:ext>
                  </a:extLst>
                </a:gridCol>
                <a:gridCol w="1590708">
                  <a:extLst>
                    <a:ext uri="{9D8B030D-6E8A-4147-A177-3AD203B41FA5}">
                      <a16:colId xmlns:a16="http://schemas.microsoft.com/office/drawing/2014/main" val="2124185040"/>
                    </a:ext>
                  </a:extLst>
                </a:gridCol>
                <a:gridCol w="1843310">
                  <a:extLst>
                    <a:ext uri="{9D8B030D-6E8A-4147-A177-3AD203B41FA5}">
                      <a16:colId xmlns:a16="http://schemas.microsoft.com/office/drawing/2014/main" val="4293266681"/>
                    </a:ext>
                  </a:extLst>
                </a:gridCol>
                <a:gridCol w="4198651">
                  <a:extLst>
                    <a:ext uri="{9D8B030D-6E8A-4147-A177-3AD203B41FA5}">
                      <a16:colId xmlns:a16="http://schemas.microsoft.com/office/drawing/2014/main" val="1146524659"/>
                    </a:ext>
                  </a:extLst>
                </a:gridCol>
              </a:tblGrid>
              <a:tr h="736813">
                <a:tc>
                  <a:txBody>
                    <a:bodyPr/>
                    <a:lstStyle/>
                    <a:p>
                      <a:pPr marL="0" marR="0" algn="ctr">
                        <a:lnSpc>
                          <a:spcPct val="107000"/>
                        </a:lnSpc>
                        <a:spcBef>
                          <a:spcPts val="0"/>
                        </a:spcBef>
                        <a:spcAft>
                          <a:spcPts val="0"/>
                        </a:spcAft>
                      </a:pPr>
                      <a:r>
                        <a:rPr lang="en-US" sz="2300" kern="100">
                          <a:effectLst/>
                        </a:rPr>
                        <a:t>Game Project</a:t>
                      </a:r>
                      <a:endParaRPr lang="en-US" sz="23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7362" marR="147362" marT="0" marB="0" anchor="ctr"/>
                </a:tc>
                <a:tc>
                  <a:txBody>
                    <a:bodyPr/>
                    <a:lstStyle/>
                    <a:p>
                      <a:pPr marL="0" marR="0" algn="ctr">
                        <a:lnSpc>
                          <a:spcPct val="107000"/>
                        </a:lnSpc>
                        <a:spcBef>
                          <a:spcPts val="0"/>
                        </a:spcBef>
                        <a:spcAft>
                          <a:spcPts val="0"/>
                        </a:spcAft>
                      </a:pPr>
                      <a:r>
                        <a:rPr lang="en-US" sz="2300" kern="100">
                          <a:effectLst/>
                        </a:rPr>
                        <a:t>Target Object</a:t>
                      </a:r>
                      <a:endParaRPr lang="en-US" sz="23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7362" marR="147362" marT="0" marB="0" anchor="ctr"/>
                </a:tc>
                <a:tc>
                  <a:txBody>
                    <a:bodyPr/>
                    <a:lstStyle/>
                    <a:p>
                      <a:pPr marL="0" marR="0" algn="ctr">
                        <a:lnSpc>
                          <a:spcPct val="107000"/>
                        </a:lnSpc>
                        <a:spcBef>
                          <a:spcPts val="0"/>
                        </a:spcBef>
                        <a:spcAft>
                          <a:spcPts val="0"/>
                        </a:spcAft>
                      </a:pPr>
                      <a:r>
                        <a:rPr lang="en-US" sz="2300" kern="100">
                          <a:effectLst/>
                        </a:rPr>
                        <a:t>Education Degree</a:t>
                      </a:r>
                      <a:endParaRPr lang="en-US" sz="23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7362" marR="147362" marT="0" marB="0"/>
                </a:tc>
                <a:tc>
                  <a:txBody>
                    <a:bodyPr/>
                    <a:lstStyle/>
                    <a:p>
                      <a:pPr marL="0" marR="0" algn="ctr">
                        <a:lnSpc>
                          <a:spcPct val="107000"/>
                        </a:lnSpc>
                        <a:spcBef>
                          <a:spcPts val="0"/>
                        </a:spcBef>
                        <a:spcAft>
                          <a:spcPts val="0"/>
                        </a:spcAft>
                      </a:pPr>
                      <a:r>
                        <a:rPr lang="en-US" sz="2300" kern="100">
                          <a:effectLst/>
                        </a:rPr>
                        <a:t>Educational Goals (Effects)</a:t>
                      </a:r>
                      <a:endParaRPr lang="en-US" sz="23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7362" marR="147362" marT="0" marB="0" anchor="ctr"/>
                </a:tc>
                <a:extLst>
                  <a:ext uri="{0D108BD9-81ED-4DB2-BD59-A6C34878D82A}">
                    <a16:rowId xmlns:a16="http://schemas.microsoft.com/office/drawing/2014/main" val="1893188319"/>
                  </a:ext>
                </a:extLst>
              </a:tr>
              <a:tr h="1461874">
                <a:tc>
                  <a:txBody>
                    <a:bodyPr/>
                    <a:lstStyle/>
                    <a:p>
                      <a:pPr marL="0" marR="0" algn="ctr">
                        <a:lnSpc>
                          <a:spcPct val="107000"/>
                        </a:lnSpc>
                        <a:spcBef>
                          <a:spcPts val="0"/>
                        </a:spcBef>
                        <a:spcAft>
                          <a:spcPts val="0"/>
                        </a:spcAft>
                      </a:pPr>
                      <a:r>
                        <a:rPr lang="en-US" sz="2300" kern="100">
                          <a:effectLst/>
                        </a:rPr>
                        <a:t>AR 3D Coloring Game</a:t>
                      </a:r>
                      <a:endParaRPr lang="en-US" sz="23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7362" marR="147362" marT="0" marB="0" anchor="ctr"/>
                </a:tc>
                <a:tc>
                  <a:txBody>
                    <a:bodyPr/>
                    <a:lstStyle/>
                    <a:p>
                      <a:pPr marL="0" marR="0" algn="ctr">
                        <a:lnSpc>
                          <a:spcPct val="107000"/>
                        </a:lnSpc>
                        <a:spcBef>
                          <a:spcPts val="0"/>
                        </a:spcBef>
                        <a:spcAft>
                          <a:spcPts val="0"/>
                        </a:spcAft>
                      </a:pPr>
                      <a:r>
                        <a:rPr lang="en-US" sz="2300" kern="100" dirty="0">
                          <a:effectLst/>
                        </a:rPr>
                        <a:t>6 years old</a:t>
                      </a:r>
                      <a:endParaRPr lang="en-US" sz="23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47362" marR="147362" marT="0" marB="0" anchor="ctr"/>
                </a:tc>
                <a:tc>
                  <a:txBody>
                    <a:bodyPr/>
                    <a:lstStyle/>
                    <a:p>
                      <a:pPr marL="0" marR="0" algn="ctr">
                        <a:lnSpc>
                          <a:spcPct val="107000"/>
                        </a:lnSpc>
                        <a:spcBef>
                          <a:spcPts val="0"/>
                        </a:spcBef>
                        <a:spcAft>
                          <a:spcPts val="0"/>
                        </a:spcAft>
                      </a:pPr>
                      <a:r>
                        <a:rPr lang="en-US" sz="2300" kern="100">
                          <a:effectLst/>
                        </a:rPr>
                        <a:t>Pre-school</a:t>
                      </a:r>
                      <a:endParaRPr lang="en-US" sz="23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7362" marR="147362" marT="0" marB="0" anchor="ctr"/>
                </a:tc>
                <a:tc>
                  <a:txBody>
                    <a:bodyPr/>
                    <a:lstStyle/>
                    <a:p>
                      <a:pPr marL="0" marR="0" algn="just">
                        <a:lnSpc>
                          <a:spcPct val="107000"/>
                        </a:lnSpc>
                        <a:spcBef>
                          <a:spcPts val="0"/>
                        </a:spcBef>
                        <a:spcAft>
                          <a:spcPts val="0"/>
                        </a:spcAft>
                      </a:pPr>
                      <a:r>
                        <a:rPr lang="en-US" sz="2300" kern="100">
                          <a:effectLst/>
                        </a:rPr>
                        <a:t>To recognize the Earth and solar system and cultivate children’s color identification ability and operability</a:t>
                      </a:r>
                      <a:endParaRPr lang="en-US" sz="23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7362" marR="147362" marT="0" marB="0" anchor="ctr"/>
                </a:tc>
                <a:extLst>
                  <a:ext uri="{0D108BD9-81ED-4DB2-BD59-A6C34878D82A}">
                    <a16:rowId xmlns:a16="http://schemas.microsoft.com/office/drawing/2014/main" val="341399220"/>
                  </a:ext>
                </a:extLst>
              </a:tr>
              <a:tr h="736813">
                <a:tc>
                  <a:txBody>
                    <a:bodyPr/>
                    <a:lstStyle/>
                    <a:p>
                      <a:pPr marL="0" marR="0" algn="ctr">
                        <a:lnSpc>
                          <a:spcPct val="107000"/>
                        </a:lnSpc>
                        <a:spcBef>
                          <a:spcPts val="0"/>
                        </a:spcBef>
                        <a:spcAft>
                          <a:spcPts val="0"/>
                        </a:spcAft>
                      </a:pPr>
                      <a:r>
                        <a:rPr lang="en-US" sz="2300" kern="100">
                          <a:effectLst/>
                        </a:rPr>
                        <a:t>VR Art Exhibition</a:t>
                      </a:r>
                      <a:endParaRPr lang="en-US" sz="23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7362" marR="147362" marT="0" marB="0" anchor="ctr"/>
                </a:tc>
                <a:tc>
                  <a:txBody>
                    <a:bodyPr/>
                    <a:lstStyle/>
                    <a:p>
                      <a:pPr marL="0" marR="0" algn="ctr">
                        <a:lnSpc>
                          <a:spcPct val="107000"/>
                        </a:lnSpc>
                        <a:spcBef>
                          <a:spcPts val="0"/>
                        </a:spcBef>
                        <a:spcAft>
                          <a:spcPts val="0"/>
                        </a:spcAft>
                      </a:pPr>
                      <a:r>
                        <a:rPr lang="en-US" sz="2300" kern="100" dirty="0">
                          <a:effectLst/>
                        </a:rPr>
                        <a:t>20 years old </a:t>
                      </a:r>
                      <a:endParaRPr lang="en-US" sz="23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47362" marR="147362" marT="0" marB="0" anchor="ctr"/>
                </a:tc>
                <a:tc>
                  <a:txBody>
                    <a:bodyPr/>
                    <a:lstStyle/>
                    <a:p>
                      <a:pPr marL="0" marR="0" algn="ctr">
                        <a:lnSpc>
                          <a:spcPct val="107000"/>
                        </a:lnSpc>
                        <a:spcBef>
                          <a:spcPts val="0"/>
                        </a:spcBef>
                        <a:spcAft>
                          <a:spcPts val="0"/>
                        </a:spcAft>
                      </a:pPr>
                      <a:r>
                        <a:rPr lang="en-US" sz="2300" kern="100" dirty="0">
                          <a:effectLst/>
                        </a:rPr>
                        <a:t>College</a:t>
                      </a:r>
                      <a:endParaRPr lang="en-US" sz="23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47362" marR="147362" marT="0" marB="0" anchor="ctr"/>
                </a:tc>
                <a:tc>
                  <a:txBody>
                    <a:bodyPr/>
                    <a:lstStyle/>
                    <a:p>
                      <a:pPr marL="0" marR="0" algn="just">
                        <a:lnSpc>
                          <a:spcPct val="107000"/>
                        </a:lnSpc>
                        <a:spcBef>
                          <a:spcPts val="0"/>
                        </a:spcBef>
                        <a:spcAft>
                          <a:spcPts val="0"/>
                        </a:spcAft>
                      </a:pPr>
                      <a:r>
                        <a:rPr lang="en-US" sz="2300" kern="100">
                          <a:effectLst/>
                        </a:rPr>
                        <a:t>To appreciate art works</a:t>
                      </a:r>
                      <a:endParaRPr lang="en-US" sz="23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7362" marR="147362" marT="0" marB="0" anchor="ctr"/>
                </a:tc>
                <a:extLst>
                  <a:ext uri="{0D108BD9-81ED-4DB2-BD59-A6C34878D82A}">
                    <a16:rowId xmlns:a16="http://schemas.microsoft.com/office/drawing/2014/main" val="2313539157"/>
                  </a:ext>
                </a:extLst>
              </a:tr>
              <a:tr h="1461874">
                <a:tc>
                  <a:txBody>
                    <a:bodyPr/>
                    <a:lstStyle/>
                    <a:p>
                      <a:pPr marL="0" marR="0" algn="ctr">
                        <a:lnSpc>
                          <a:spcPct val="107000"/>
                        </a:lnSpc>
                        <a:spcBef>
                          <a:spcPts val="0"/>
                        </a:spcBef>
                        <a:spcAft>
                          <a:spcPts val="0"/>
                        </a:spcAft>
                      </a:pPr>
                      <a:r>
                        <a:rPr lang="en-US" sz="2300" kern="100">
                          <a:effectLst/>
                        </a:rPr>
                        <a:t>MR Chemistry Lab</a:t>
                      </a:r>
                      <a:endParaRPr lang="en-US" sz="23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7362" marR="147362" marT="0" marB="0" anchor="ctr"/>
                </a:tc>
                <a:tc>
                  <a:txBody>
                    <a:bodyPr/>
                    <a:lstStyle/>
                    <a:p>
                      <a:pPr marL="0" marR="0" algn="ctr">
                        <a:lnSpc>
                          <a:spcPct val="107000"/>
                        </a:lnSpc>
                        <a:spcBef>
                          <a:spcPts val="0"/>
                        </a:spcBef>
                        <a:spcAft>
                          <a:spcPts val="0"/>
                        </a:spcAft>
                      </a:pPr>
                      <a:r>
                        <a:rPr lang="en-US" sz="2300" kern="100" dirty="0">
                          <a:effectLst/>
                        </a:rPr>
                        <a:t>20 years old </a:t>
                      </a:r>
                      <a:endParaRPr lang="en-US" sz="23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47362" marR="147362" marT="0" marB="0" anchor="ctr"/>
                </a:tc>
                <a:tc>
                  <a:txBody>
                    <a:bodyPr/>
                    <a:lstStyle/>
                    <a:p>
                      <a:pPr marL="0" marR="0" algn="ctr">
                        <a:lnSpc>
                          <a:spcPct val="107000"/>
                        </a:lnSpc>
                        <a:spcBef>
                          <a:spcPts val="0"/>
                        </a:spcBef>
                        <a:spcAft>
                          <a:spcPts val="0"/>
                        </a:spcAft>
                      </a:pPr>
                      <a:r>
                        <a:rPr lang="en-US" sz="2300" kern="100" dirty="0">
                          <a:effectLst/>
                        </a:rPr>
                        <a:t>College</a:t>
                      </a:r>
                      <a:endParaRPr lang="en-US" sz="23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47362" marR="147362" marT="0" marB="0" anchor="ctr"/>
                </a:tc>
                <a:tc>
                  <a:txBody>
                    <a:bodyPr/>
                    <a:lstStyle/>
                    <a:p>
                      <a:pPr marL="0" marR="0" algn="just">
                        <a:lnSpc>
                          <a:spcPct val="107000"/>
                        </a:lnSpc>
                        <a:spcBef>
                          <a:spcPts val="0"/>
                        </a:spcBef>
                        <a:spcAft>
                          <a:spcPts val="0"/>
                        </a:spcAft>
                      </a:pPr>
                      <a:r>
                        <a:rPr lang="en-US" sz="2300" kern="100" dirty="0">
                          <a:effectLst/>
                        </a:rPr>
                        <a:t>To learn chemical experiments, familiar with experimental procedures and observe experimental phenomena</a:t>
                      </a:r>
                      <a:endParaRPr lang="en-US" sz="23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47362" marR="147362" marT="0" marB="0" anchor="ctr"/>
                </a:tc>
                <a:extLst>
                  <a:ext uri="{0D108BD9-81ED-4DB2-BD59-A6C34878D82A}">
                    <a16:rowId xmlns:a16="http://schemas.microsoft.com/office/drawing/2014/main" val="2948474197"/>
                  </a:ext>
                </a:extLst>
              </a:tr>
            </a:tbl>
          </a:graphicData>
        </a:graphic>
      </p:graphicFrame>
    </p:spTree>
    <p:extLst>
      <p:ext uri="{BB962C8B-B14F-4D97-AF65-F5344CB8AC3E}">
        <p14:creationId xmlns:p14="http://schemas.microsoft.com/office/powerpoint/2010/main" val="1998265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03EEEE-B25B-44B0-B91D-799C6C7F87B4}"/>
              </a:ext>
            </a:extLst>
          </p:cNvPr>
          <p:cNvSpPr>
            <a:spLocks noGrp="1"/>
          </p:cNvSpPr>
          <p:nvPr>
            <p:ph type="title"/>
          </p:nvPr>
        </p:nvSpPr>
        <p:spPr/>
        <p:txBody>
          <a:bodyPr/>
          <a:lstStyle/>
          <a:p>
            <a:r>
              <a:rPr lang="en-US" dirty="0"/>
              <a:t>Evaluations for the 3 cases</a:t>
            </a:r>
          </a:p>
        </p:txBody>
      </p:sp>
      <p:graphicFrame>
        <p:nvGraphicFramePr>
          <p:cNvPr id="7" name="内容占位符 6">
            <a:extLst>
              <a:ext uri="{FF2B5EF4-FFF2-40B4-BE49-F238E27FC236}">
                <a16:creationId xmlns:a16="http://schemas.microsoft.com/office/drawing/2014/main" id="{4C1C4E49-12A8-4159-A5C5-AF0D10D411CC}"/>
              </a:ext>
            </a:extLst>
          </p:cNvPr>
          <p:cNvGraphicFramePr>
            <a:graphicFrameLocks noGrp="1"/>
          </p:cNvGraphicFramePr>
          <p:nvPr>
            <p:ph idx="1"/>
            <p:extLst>
              <p:ext uri="{D42A27DB-BD31-4B8C-83A1-F6EECF244321}">
                <p14:modId xmlns:p14="http://schemas.microsoft.com/office/powerpoint/2010/main" val="3540994256"/>
              </p:ext>
            </p:extLst>
          </p:nvPr>
        </p:nvGraphicFramePr>
        <p:xfrm>
          <a:off x="367031" y="1690688"/>
          <a:ext cx="11457937" cy="4481512"/>
        </p:xfrm>
        <a:graphic>
          <a:graphicData uri="http://schemas.openxmlformats.org/drawingml/2006/table">
            <a:tbl>
              <a:tblPr firstRow="1" firstCol="1" bandRow="1">
                <a:tableStyleId>{5C22544A-7EE6-4342-B048-85BDC9FD1C3A}</a:tableStyleId>
              </a:tblPr>
              <a:tblGrid>
                <a:gridCol w="1235584">
                  <a:extLst>
                    <a:ext uri="{9D8B030D-6E8A-4147-A177-3AD203B41FA5}">
                      <a16:colId xmlns:a16="http://schemas.microsoft.com/office/drawing/2014/main" val="1353407453"/>
                    </a:ext>
                  </a:extLst>
                </a:gridCol>
                <a:gridCol w="1381400">
                  <a:extLst>
                    <a:ext uri="{9D8B030D-6E8A-4147-A177-3AD203B41FA5}">
                      <a16:colId xmlns:a16="http://schemas.microsoft.com/office/drawing/2014/main" val="3213004904"/>
                    </a:ext>
                  </a:extLst>
                </a:gridCol>
                <a:gridCol w="1359385">
                  <a:extLst>
                    <a:ext uri="{9D8B030D-6E8A-4147-A177-3AD203B41FA5}">
                      <a16:colId xmlns:a16="http://schemas.microsoft.com/office/drawing/2014/main" val="1828999825"/>
                    </a:ext>
                  </a:extLst>
                </a:gridCol>
                <a:gridCol w="1511300">
                  <a:extLst>
                    <a:ext uri="{9D8B030D-6E8A-4147-A177-3AD203B41FA5}">
                      <a16:colId xmlns:a16="http://schemas.microsoft.com/office/drawing/2014/main" val="4210939001"/>
                    </a:ext>
                  </a:extLst>
                </a:gridCol>
                <a:gridCol w="1524000">
                  <a:extLst>
                    <a:ext uri="{9D8B030D-6E8A-4147-A177-3AD203B41FA5}">
                      <a16:colId xmlns:a16="http://schemas.microsoft.com/office/drawing/2014/main" val="1798096460"/>
                    </a:ext>
                  </a:extLst>
                </a:gridCol>
                <a:gridCol w="1562100">
                  <a:extLst>
                    <a:ext uri="{9D8B030D-6E8A-4147-A177-3AD203B41FA5}">
                      <a16:colId xmlns:a16="http://schemas.microsoft.com/office/drawing/2014/main" val="3413749760"/>
                    </a:ext>
                  </a:extLst>
                </a:gridCol>
                <a:gridCol w="1663700">
                  <a:extLst>
                    <a:ext uri="{9D8B030D-6E8A-4147-A177-3AD203B41FA5}">
                      <a16:colId xmlns:a16="http://schemas.microsoft.com/office/drawing/2014/main" val="4006532813"/>
                    </a:ext>
                  </a:extLst>
                </a:gridCol>
                <a:gridCol w="1220468">
                  <a:extLst>
                    <a:ext uri="{9D8B030D-6E8A-4147-A177-3AD203B41FA5}">
                      <a16:colId xmlns:a16="http://schemas.microsoft.com/office/drawing/2014/main" val="3350935039"/>
                    </a:ext>
                  </a:extLst>
                </a:gridCol>
              </a:tblGrid>
              <a:tr h="1018118">
                <a:tc>
                  <a:txBody>
                    <a:bodyPr/>
                    <a:lstStyle/>
                    <a:p>
                      <a:pPr marL="0" marR="0" algn="ctr">
                        <a:lnSpc>
                          <a:spcPct val="107000"/>
                        </a:lnSpc>
                        <a:spcBef>
                          <a:spcPts val="0"/>
                        </a:spcBef>
                        <a:spcAft>
                          <a:spcPts val="0"/>
                        </a:spcAft>
                      </a:pPr>
                      <a:r>
                        <a:rPr lang="en-US" sz="2500" kern="100">
                          <a:effectLst/>
                        </a:rPr>
                        <a:t>Game</a:t>
                      </a:r>
                      <a:endParaRPr lang="en-US" sz="2500" kern="1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65657" marR="165657" marT="0" marB="0" anchor="ctr"/>
                </a:tc>
                <a:tc gridSpan="2">
                  <a:txBody>
                    <a:bodyPr/>
                    <a:lstStyle/>
                    <a:p>
                      <a:pPr marL="0" marR="0" algn="ctr">
                        <a:lnSpc>
                          <a:spcPct val="107000"/>
                        </a:lnSpc>
                        <a:spcBef>
                          <a:spcPts val="0"/>
                        </a:spcBef>
                        <a:spcAft>
                          <a:spcPts val="0"/>
                        </a:spcAft>
                      </a:pPr>
                      <a:r>
                        <a:rPr lang="en-US" sz="2500" kern="100">
                          <a:effectLst/>
                        </a:rPr>
                        <a:t>AR 3D coloring game</a:t>
                      </a:r>
                      <a:endParaRPr lang="en-US" sz="2500" kern="1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0604" marR="120604" marT="60302" marB="60302" anchor="ctr"/>
                </a:tc>
                <a:tc hMerge="1">
                  <a:txBody>
                    <a:bodyPr/>
                    <a:lstStyle/>
                    <a:p>
                      <a:endParaRPr lang="en-US"/>
                    </a:p>
                  </a:txBody>
                  <a:tcPr/>
                </a:tc>
                <a:tc gridSpan="2">
                  <a:txBody>
                    <a:bodyPr/>
                    <a:lstStyle/>
                    <a:p>
                      <a:pPr marL="0" marR="0" algn="ctr">
                        <a:lnSpc>
                          <a:spcPct val="107000"/>
                        </a:lnSpc>
                        <a:spcBef>
                          <a:spcPts val="0"/>
                        </a:spcBef>
                        <a:spcAft>
                          <a:spcPts val="0"/>
                        </a:spcAft>
                      </a:pPr>
                      <a:r>
                        <a:rPr lang="en-US" sz="2500" kern="100">
                          <a:effectLst/>
                        </a:rPr>
                        <a:t>VR art Exhibition</a:t>
                      </a:r>
                      <a:endParaRPr lang="en-US" sz="2500" kern="1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0604" marR="120604" marT="60302" marB="60302" anchor="ctr"/>
                </a:tc>
                <a:tc hMerge="1">
                  <a:txBody>
                    <a:bodyPr/>
                    <a:lstStyle/>
                    <a:p>
                      <a:endParaRPr lang="en-US"/>
                    </a:p>
                  </a:txBody>
                  <a:tcPr/>
                </a:tc>
                <a:tc gridSpan="3">
                  <a:txBody>
                    <a:bodyPr/>
                    <a:lstStyle/>
                    <a:p>
                      <a:pPr marL="0" marR="0" algn="ctr">
                        <a:lnSpc>
                          <a:spcPct val="107000"/>
                        </a:lnSpc>
                        <a:spcBef>
                          <a:spcPts val="0"/>
                        </a:spcBef>
                        <a:spcAft>
                          <a:spcPts val="0"/>
                        </a:spcAft>
                      </a:pPr>
                      <a:r>
                        <a:rPr lang="en-US" sz="2500" kern="100">
                          <a:effectLst/>
                        </a:rPr>
                        <a:t>MR Chemistry Lab</a:t>
                      </a:r>
                      <a:endParaRPr lang="en-US" sz="2500" kern="1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0604" marR="120604" marT="60302" marB="60302"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63897917"/>
                  </a:ext>
                </a:extLst>
              </a:tr>
              <a:tr h="2047246">
                <a:tc>
                  <a:txBody>
                    <a:bodyPr/>
                    <a:lstStyle/>
                    <a:p>
                      <a:pPr marL="0" marR="0" algn="ctr">
                        <a:lnSpc>
                          <a:spcPct val="107000"/>
                        </a:lnSpc>
                        <a:spcBef>
                          <a:spcPts val="0"/>
                        </a:spcBef>
                        <a:spcAft>
                          <a:spcPts val="0"/>
                        </a:spcAft>
                      </a:pPr>
                      <a:r>
                        <a:rPr lang="en-US" sz="2500" kern="100">
                          <a:effectLst/>
                        </a:rPr>
                        <a:t>Group</a:t>
                      </a:r>
                      <a:endParaRPr lang="en-US" sz="2500" kern="1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65657" marR="165657" marT="0" marB="0" anchor="ctr"/>
                </a:tc>
                <a:tc>
                  <a:txBody>
                    <a:bodyPr/>
                    <a:lstStyle/>
                    <a:p>
                      <a:pPr marL="0" marR="0" algn="ctr">
                        <a:lnSpc>
                          <a:spcPct val="107000"/>
                        </a:lnSpc>
                        <a:spcBef>
                          <a:spcPts val="0"/>
                        </a:spcBef>
                        <a:spcAft>
                          <a:spcPts val="0"/>
                        </a:spcAft>
                      </a:pPr>
                      <a:r>
                        <a:rPr lang="en-US" sz="2500" kern="100">
                          <a:effectLst/>
                        </a:rPr>
                        <a:t>Experimental Group</a:t>
                      </a:r>
                      <a:endParaRPr lang="en-US" sz="2500" kern="1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65657" marR="165657" marT="0" marB="0" anchor="ctr"/>
                </a:tc>
                <a:tc>
                  <a:txBody>
                    <a:bodyPr/>
                    <a:lstStyle/>
                    <a:p>
                      <a:pPr marL="0" marR="0" algn="ctr">
                        <a:lnSpc>
                          <a:spcPct val="107000"/>
                        </a:lnSpc>
                        <a:spcBef>
                          <a:spcPts val="0"/>
                        </a:spcBef>
                        <a:spcAft>
                          <a:spcPts val="0"/>
                        </a:spcAft>
                      </a:pPr>
                      <a:r>
                        <a:rPr lang="en-US" sz="2500" kern="100" dirty="0">
                          <a:effectLst/>
                        </a:rPr>
                        <a:t>Comparative Group Normal</a:t>
                      </a:r>
                      <a:endParaRPr lang="en-US" sz="2500" kern="1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65657" marR="165657" marT="0" marB="0" anchor="ctr"/>
                </a:tc>
                <a:tc>
                  <a:txBody>
                    <a:bodyPr/>
                    <a:lstStyle/>
                    <a:p>
                      <a:pPr marL="0" marR="0" algn="ctr">
                        <a:lnSpc>
                          <a:spcPct val="107000"/>
                        </a:lnSpc>
                        <a:spcBef>
                          <a:spcPts val="0"/>
                        </a:spcBef>
                        <a:spcAft>
                          <a:spcPts val="0"/>
                        </a:spcAft>
                      </a:pPr>
                      <a:r>
                        <a:rPr lang="en-US" sz="2500" kern="100" dirty="0">
                          <a:effectLst/>
                        </a:rPr>
                        <a:t>Experimental Group</a:t>
                      </a:r>
                      <a:endParaRPr lang="en-US" sz="2500" kern="1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65657" marR="165657" marT="0" marB="0" anchor="ctr"/>
                </a:tc>
                <a:tc>
                  <a:txBody>
                    <a:bodyPr/>
                    <a:lstStyle/>
                    <a:p>
                      <a:pPr marL="0" marR="0" algn="ctr">
                        <a:lnSpc>
                          <a:spcPct val="107000"/>
                        </a:lnSpc>
                        <a:spcBef>
                          <a:spcPts val="0"/>
                        </a:spcBef>
                        <a:spcAft>
                          <a:spcPts val="0"/>
                        </a:spcAft>
                      </a:pPr>
                      <a:r>
                        <a:rPr lang="en-US" sz="2500" kern="100" dirty="0">
                          <a:effectLst/>
                        </a:rPr>
                        <a:t>Comparative Group Normal</a:t>
                      </a:r>
                      <a:endParaRPr lang="en-US" sz="2500" kern="1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65657" marR="165657" marT="0" marB="0" anchor="ctr"/>
                </a:tc>
                <a:tc>
                  <a:txBody>
                    <a:bodyPr/>
                    <a:lstStyle/>
                    <a:p>
                      <a:pPr marL="0" marR="0" algn="ctr">
                        <a:lnSpc>
                          <a:spcPct val="107000"/>
                        </a:lnSpc>
                        <a:spcBef>
                          <a:spcPts val="0"/>
                        </a:spcBef>
                        <a:spcAft>
                          <a:spcPts val="0"/>
                        </a:spcAft>
                      </a:pPr>
                      <a:r>
                        <a:rPr lang="en-US" sz="2500" kern="100">
                          <a:effectLst/>
                        </a:rPr>
                        <a:t>Leap Motion Experimental Group</a:t>
                      </a:r>
                      <a:endParaRPr lang="en-US" sz="2500" kern="1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65657" marR="165657" marT="0" marB="0" anchor="ctr"/>
                </a:tc>
                <a:tc>
                  <a:txBody>
                    <a:bodyPr/>
                    <a:lstStyle/>
                    <a:p>
                      <a:pPr marL="0" marR="0" algn="ctr">
                        <a:lnSpc>
                          <a:spcPct val="107000"/>
                        </a:lnSpc>
                        <a:spcBef>
                          <a:spcPts val="0"/>
                        </a:spcBef>
                        <a:spcAft>
                          <a:spcPts val="0"/>
                        </a:spcAft>
                      </a:pPr>
                      <a:r>
                        <a:rPr lang="en-US" sz="2500" kern="100">
                          <a:effectLst/>
                        </a:rPr>
                        <a:t>Oculus HMD Experimental Group</a:t>
                      </a:r>
                      <a:endParaRPr lang="en-US" sz="2500" kern="1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65657" marR="165657" marT="0" marB="0" anchor="ctr"/>
                </a:tc>
                <a:tc>
                  <a:txBody>
                    <a:bodyPr/>
                    <a:lstStyle/>
                    <a:p>
                      <a:pPr marL="0" marR="0" algn="ctr">
                        <a:lnSpc>
                          <a:spcPct val="107000"/>
                        </a:lnSpc>
                        <a:spcBef>
                          <a:spcPts val="0"/>
                        </a:spcBef>
                        <a:spcAft>
                          <a:spcPts val="0"/>
                        </a:spcAft>
                      </a:pPr>
                      <a:r>
                        <a:rPr lang="en-US" sz="2500" kern="100" dirty="0">
                          <a:effectLst/>
                        </a:rPr>
                        <a:t>Comparative Group</a:t>
                      </a:r>
                      <a:endParaRPr lang="en-US" sz="2500" kern="1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65657" marR="165657" marT="0" marB="0" anchor="ctr"/>
                </a:tc>
                <a:extLst>
                  <a:ext uri="{0D108BD9-81ED-4DB2-BD59-A6C34878D82A}">
                    <a16:rowId xmlns:a16="http://schemas.microsoft.com/office/drawing/2014/main" val="2801997818"/>
                  </a:ext>
                </a:extLst>
              </a:tr>
              <a:tr h="806659">
                <a:tc>
                  <a:txBody>
                    <a:bodyPr/>
                    <a:lstStyle/>
                    <a:p>
                      <a:pPr marL="0" marR="0" algn="ctr">
                        <a:lnSpc>
                          <a:spcPct val="107000"/>
                        </a:lnSpc>
                        <a:spcBef>
                          <a:spcPts val="0"/>
                        </a:spcBef>
                        <a:spcAft>
                          <a:spcPts val="0"/>
                        </a:spcAft>
                      </a:pPr>
                      <a:r>
                        <a:rPr lang="en-US" sz="2500" kern="100">
                          <a:effectLst/>
                        </a:rPr>
                        <a:t>Number</a:t>
                      </a:r>
                      <a:endParaRPr lang="en-US" sz="2500" kern="1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65657" marR="165657" marT="0" marB="0" anchor="ctr"/>
                </a:tc>
                <a:tc>
                  <a:txBody>
                    <a:bodyPr/>
                    <a:lstStyle/>
                    <a:p>
                      <a:pPr marL="0" marR="0" algn="ctr">
                        <a:lnSpc>
                          <a:spcPct val="107000"/>
                        </a:lnSpc>
                        <a:spcBef>
                          <a:spcPts val="0"/>
                        </a:spcBef>
                        <a:spcAft>
                          <a:spcPts val="0"/>
                        </a:spcAft>
                      </a:pPr>
                      <a:r>
                        <a:rPr lang="en-US" sz="2500" kern="100">
                          <a:effectLst/>
                        </a:rPr>
                        <a:t>15</a:t>
                      </a:r>
                      <a:endParaRPr lang="en-US" sz="2500" kern="1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65657" marR="165657" marT="0" marB="0" anchor="ctr"/>
                </a:tc>
                <a:tc>
                  <a:txBody>
                    <a:bodyPr/>
                    <a:lstStyle/>
                    <a:p>
                      <a:pPr marL="0" marR="0" algn="ctr">
                        <a:lnSpc>
                          <a:spcPct val="107000"/>
                        </a:lnSpc>
                        <a:spcBef>
                          <a:spcPts val="0"/>
                        </a:spcBef>
                        <a:spcAft>
                          <a:spcPts val="0"/>
                        </a:spcAft>
                      </a:pPr>
                      <a:r>
                        <a:rPr lang="en-US" sz="2500" kern="100">
                          <a:effectLst/>
                        </a:rPr>
                        <a:t>15</a:t>
                      </a:r>
                      <a:endParaRPr lang="en-US" sz="2500" kern="1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65657" marR="165657" marT="0" marB="0" anchor="ctr"/>
                </a:tc>
                <a:tc>
                  <a:txBody>
                    <a:bodyPr/>
                    <a:lstStyle/>
                    <a:p>
                      <a:pPr marL="0" marR="0" algn="ctr">
                        <a:lnSpc>
                          <a:spcPct val="107000"/>
                        </a:lnSpc>
                        <a:spcBef>
                          <a:spcPts val="0"/>
                        </a:spcBef>
                        <a:spcAft>
                          <a:spcPts val="0"/>
                        </a:spcAft>
                      </a:pPr>
                      <a:r>
                        <a:rPr lang="en-US" sz="2500" kern="100">
                          <a:effectLst/>
                        </a:rPr>
                        <a:t>15</a:t>
                      </a:r>
                      <a:endParaRPr lang="en-US" sz="2500" kern="1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65657" marR="165657" marT="0" marB="0" anchor="ctr"/>
                </a:tc>
                <a:tc>
                  <a:txBody>
                    <a:bodyPr/>
                    <a:lstStyle/>
                    <a:p>
                      <a:pPr marL="0" marR="0" algn="ctr">
                        <a:lnSpc>
                          <a:spcPct val="107000"/>
                        </a:lnSpc>
                        <a:spcBef>
                          <a:spcPts val="0"/>
                        </a:spcBef>
                        <a:spcAft>
                          <a:spcPts val="0"/>
                        </a:spcAft>
                      </a:pPr>
                      <a:r>
                        <a:rPr lang="en-US" sz="2500" kern="100">
                          <a:effectLst/>
                        </a:rPr>
                        <a:t>15</a:t>
                      </a:r>
                      <a:endParaRPr lang="en-US" sz="2500" kern="1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65657" marR="165657" marT="0" marB="0" anchor="ctr"/>
                </a:tc>
                <a:tc>
                  <a:txBody>
                    <a:bodyPr/>
                    <a:lstStyle/>
                    <a:p>
                      <a:pPr marL="0" marR="0" algn="ctr">
                        <a:lnSpc>
                          <a:spcPct val="107000"/>
                        </a:lnSpc>
                        <a:spcBef>
                          <a:spcPts val="0"/>
                        </a:spcBef>
                        <a:spcAft>
                          <a:spcPts val="0"/>
                        </a:spcAft>
                      </a:pPr>
                      <a:r>
                        <a:rPr lang="en-US" sz="2500" kern="100">
                          <a:effectLst/>
                        </a:rPr>
                        <a:t>15</a:t>
                      </a:r>
                      <a:endParaRPr lang="en-US" sz="2500" kern="1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65657" marR="165657" marT="0" marB="0" anchor="ctr"/>
                </a:tc>
                <a:tc>
                  <a:txBody>
                    <a:bodyPr/>
                    <a:lstStyle/>
                    <a:p>
                      <a:pPr marL="0" marR="0" algn="ctr">
                        <a:lnSpc>
                          <a:spcPct val="107000"/>
                        </a:lnSpc>
                        <a:spcBef>
                          <a:spcPts val="0"/>
                        </a:spcBef>
                        <a:spcAft>
                          <a:spcPts val="0"/>
                        </a:spcAft>
                      </a:pPr>
                      <a:r>
                        <a:rPr lang="en-US" sz="2500" kern="100">
                          <a:effectLst/>
                        </a:rPr>
                        <a:t>15</a:t>
                      </a:r>
                      <a:endParaRPr lang="en-US" sz="2500" kern="1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65657" marR="165657" marT="0" marB="0" anchor="ctr"/>
                </a:tc>
                <a:tc>
                  <a:txBody>
                    <a:bodyPr/>
                    <a:lstStyle/>
                    <a:p>
                      <a:pPr marL="0" marR="0" algn="ctr">
                        <a:lnSpc>
                          <a:spcPct val="107000"/>
                        </a:lnSpc>
                        <a:spcBef>
                          <a:spcPts val="0"/>
                        </a:spcBef>
                        <a:spcAft>
                          <a:spcPts val="0"/>
                        </a:spcAft>
                      </a:pPr>
                      <a:r>
                        <a:rPr lang="en-US" sz="2500" kern="100">
                          <a:effectLst/>
                        </a:rPr>
                        <a:t>15</a:t>
                      </a:r>
                      <a:endParaRPr lang="en-US" sz="2500" kern="1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65657" marR="165657" marT="0" marB="0" anchor="ctr"/>
                </a:tc>
                <a:extLst>
                  <a:ext uri="{0D108BD9-81ED-4DB2-BD59-A6C34878D82A}">
                    <a16:rowId xmlns:a16="http://schemas.microsoft.com/office/drawing/2014/main" val="384421224"/>
                  </a:ext>
                </a:extLst>
              </a:tr>
              <a:tr h="609489">
                <a:tc>
                  <a:txBody>
                    <a:bodyPr/>
                    <a:lstStyle/>
                    <a:p>
                      <a:pPr marL="0" marR="0" algn="ctr">
                        <a:lnSpc>
                          <a:spcPct val="107000"/>
                        </a:lnSpc>
                        <a:spcBef>
                          <a:spcPts val="0"/>
                        </a:spcBef>
                        <a:spcAft>
                          <a:spcPts val="0"/>
                        </a:spcAft>
                      </a:pPr>
                      <a:r>
                        <a:rPr lang="en-US" sz="2500" kern="100">
                          <a:effectLst/>
                        </a:rPr>
                        <a:t>Total</a:t>
                      </a:r>
                      <a:endParaRPr lang="en-US" sz="2500" kern="1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65657" marR="165657" marT="0" marB="0" anchor="ctr"/>
                </a:tc>
                <a:tc gridSpan="2">
                  <a:txBody>
                    <a:bodyPr/>
                    <a:lstStyle/>
                    <a:p>
                      <a:pPr marL="0" marR="0" algn="ctr">
                        <a:lnSpc>
                          <a:spcPct val="107000"/>
                        </a:lnSpc>
                        <a:spcBef>
                          <a:spcPts val="0"/>
                        </a:spcBef>
                        <a:spcAft>
                          <a:spcPts val="0"/>
                        </a:spcAft>
                      </a:pPr>
                      <a:r>
                        <a:rPr lang="en-US" sz="2500" kern="100">
                          <a:effectLst/>
                        </a:rPr>
                        <a:t>45</a:t>
                      </a:r>
                      <a:endParaRPr lang="en-US" sz="2500" kern="1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0604" marR="120604" marT="60302" marB="60302" anchor="ctr"/>
                </a:tc>
                <a:tc hMerge="1">
                  <a:txBody>
                    <a:bodyPr/>
                    <a:lstStyle/>
                    <a:p>
                      <a:endParaRPr lang="en-US"/>
                    </a:p>
                  </a:txBody>
                  <a:tcPr/>
                </a:tc>
                <a:tc gridSpan="2">
                  <a:txBody>
                    <a:bodyPr/>
                    <a:lstStyle/>
                    <a:p>
                      <a:pPr marL="0" marR="0" algn="ctr">
                        <a:lnSpc>
                          <a:spcPct val="107000"/>
                        </a:lnSpc>
                        <a:spcBef>
                          <a:spcPts val="0"/>
                        </a:spcBef>
                        <a:spcAft>
                          <a:spcPts val="0"/>
                        </a:spcAft>
                      </a:pPr>
                      <a:r>
                        <a:rPr lang="en-US" sz="2500" kern="100">
                          <a:effectLst/>
                        </a:rPr>
                        <a:t>30</a:t>
                      </a:r>
                      <a:endParaRPr lang="en-US" sz="2500" kern="1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0604" marR="120604" marT="60302" marB="60302" anchor="ctr"/>
                </a:tc>
                <a:tc hMerge="1">
                  <a:txBody>
                    <a:bodyPr/>
                    <a:lstStyle/>
                    <a:p>
                      <a:endParaRPr lang="en-US"/>
                    </a:p>
                  </a:txBody>
                  <a:tcPr/>
                </a:tc>
                <a:tc gridSpan="3">
                  <a:txBody>
                    <a:bodyPr/>
                    <a:lstStyle/>
                    <a:p>
                      <a:pPr marL="0" marR="0" algn="ctr">
                        <a:lnSpc>
                          <a:spcPct val="107000"/>
                        </a:lnSpc>
                        <a:spcBef>
                          <a:spcPts val="0"/>
                        </a:spcBef>
                        <a:spcAft>
                          <a:spcPts val="0"/>
                        </a:spcAft>
                      </a:pPr>
                      <a:r>
                        <a:rPr lang="en-US" sz="2500" kern="100" dirty="0">
                          <a:effectLst/>
                        </a:rPr>
                        <a:t>45</a:t>
                      </a:r>
                      <a:endParaRPr lang="en-US" sz="2500" kern="1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0604" marR="120604" marT="60302" marB="60302"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9036244"/>
                  </a:ext>
                </a:extLst>
              </a:tr>
            </a:tbl>
          </a:graphicData>
        </a:graphic>
      </p:graphicFrame>
    </p:spTree>
    <p:extLst>
      <p:ext uri="{BB962C8B-B14F-4D97-AF65-F5344CB8AC3E}">
        <p14:creationId xmlns:p14="http://schemas.microsoft.com/office/powerpoint/2010/main" val="36559364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E6E6D9-0128-49B5-A12B-5FD23611712B}"/>
              </a:ext>
            </a:extLst>
          </p:cNvPr>
          <p:cNvSpPr>
            <a:spLocks noGrp="1"/>
          </p:cNvSpPr>
          <p:nvPr>
            <p:ph type="title"/>
          </p:nvPr>
        </p:nvSpPr>
        <p:spPr/>
        <p:txBody>
          <a:bodyPr/>
          <a:lstStyle/>
          <a:p>
            <a:r>
              <a:rPr lang="en-US" dirty="0"/>
              <a:t>VR Art Exhibition Evaluation </a:t>
            </a:r>
          </a:p>
        </p:txBody>
      </p:sp>
      <p:sp>
        <p:nvSpPr>
          <p:cNvPr id="3" name="内容占位符 2">
            <a:extLst>
              <a:ext uri="{FF2B5EF4-FFF2-40B4-BE49-F238E27FC236}">
                <a16:creationId xmlns:a16="http://schemas.microsoft.com/office/drawing/2014/main" id="{65BFEA8A-5E36-4BDF-9A8B-E8C6FEB8E159}"/>
              </a:ext>
            </a:extLst>
          </p:cNvPr>
          <p:cNvSpPr>
            <a:spLocks noGrp="1"/>
          </p:cNvSpPr>
          <p:nvPr>
            <p:ph idx="1"/>
          </p:nvPr>
        </p:nvSpPr>
        <p:spPr>
          <a:xfrm>
            <a:off x="677334" y="1597153"/>
            <a:ext cx="10673418" cy="4444210"/>
          </a:xfrm>
        </p:spPr>
        <p:txBody>
          <a:bodyPr>
            <a:normAutofit/>
          </a:bodyPr>
          <a:lstStyle/>
          <a:p>
            <a:r>
              <a:rPr lang="en-US" sz="2400" dirty="0"/>
              <a:t>Experimental Objects</a:t>
            </a:r>
          </a:p>
          <a:p>
            <a:pPr lvl="1"/>
            <a:r>
              <a:rPr lang="en-US" sz="2000" dirty="0"/>
              <a:t>The evaluation chooses 30 college students, including 15 male college students and 15 female college students, and two teachers from the Arts Department</a:t>
            </a:r>
          </a:p>
          <a:p>
            <a:r>
              <a:rPr lang="en-US" sz="2400" dirty="0"/>
              <a:t>Research Design</a:t>
            </a:r>
          </a:p>
          <a:p>
            <a:pPr lvl="1"/>
            <a:r>
              <a:rPr lang="en-US" sz="2000" dirty="0"/>
              <a:t>Users in the experimental group utilize VR equipment in art exhibition appreciation, while experimental objects in the comparative group go to the real art exhibition scene to appreciate art works and later give evaluation</a:t>
            </a:r>
          </a:p>
          <a:p>
            <a:r>
              <a:rPr lang="en-US" sz="2400" dirty="0"/>
              <a:t>Experimental Results</a:t>
            </a:r>
          </a:p>
        </p:txBody>
      </p:sp>
    </p:spTree>
    <p:extLst>
      <p:ext uri="{BB962C8B-B14F-4D97-AF65-F5344CB8AC3E}">
        <p14:creationId xmlns:p14="http://schemas.microsoft.com/office/powerpoint/2010/main" val="180592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744ADD23-D3B2-4005-8325-C51C60EA43CE}"/>
              </a:ext>
            </a:extLst>
          </p:cNvPr>
          <p:cNvGraphicFramePr>
            <a:graphicFrameLocks noGrp="1"/>
          </p:cNvGraphicFramePr>
          <p:nvPr>
            <p:ph idx="1"/>
            <p:extLst>
              <p:ext uri="{D42A27DB-BD31-4B8C-83A1-F6EECF244321}">
                <p14:modId xmlns:p14="http://schemas.microsoft.com/office/powerpoint/2010/main" val="957397205"/>
              </p:ext>
            </p:extLst>
          </p:nvPr>
        </p:nvGraphicFramePr>
        <p:xfrm>
          <a:off x="877824" y="897251"/>
          <a:ext cx="10436352" cy="5478025"/>
        </p:xfrm>
        <a:graphic>
          <a:graphicData uri="http://schemas.openxmlformats.org/drawingml/2006/table">
            <a:tbl>
              <a:tblPr firstRow="1" firstCol="1" bandRow="1">
                <a:tableStyleId>{5940675A-B579-460E-94D1-54222C63F5DA}</a:tableStyleId>
              </a:tblPr>
              <a:tblGrid>
                <a:gridCol w="2572512">
                  <a:extLst>
                    <a:ext uri="{9D8B030D-6E8A-4147-A177-3AD203B41FA5}">
                      <a16:colId xmlns:a16="http://schemas.microsoft.com/office/drawing/2014/main" val="367444062"/>
                    </a:ext>
                  </a:extLst>
                </a:gridCol>
                <a:gridCol w="1786563">
                  <a:extLst>
                    <a:ext uri="{9D8B030D-6E8A-4147-A177-3AD203B41FA5}">
                      <a16:colId xmlns:a16="http://schemas.microsoft.com/office/drawing/2014/main" val="1375980053"/>
                    </a:ext>
                  </a:extLst>
                </a:gridCol>
                <a:gridCol w="3248855">
                  <a:extLst>
                    <a:ext uri="{9D8B030D-6E8A-4147-A177-3AD203B41FA5}">
                      <a16:colId xmlns:a16="http://schemas.microsoft.com/office/drawing/2014/main" val="2485502363"/>
                    </a:ext>
                  </a:extLst>
                </a:gridCol>
                <a:gridCol w="2828422">
                  <a:extLst>
                    <a:ext uri="{9D8B030D-6E8A-4147-A177-3AD203B41FA5}">
                      <a16:colId xmlns:a16="http://schemas.microsoft.com/office/drawing/2014/main" val="4028740381"/>
                    </a:ext>
                  </a:extLst>
                </a:gridCol>
              </a:tblGrid>
              <a:tr h="822311">
                <a:tc rowSpan="2">
                  <a:txBody>
                    <a:bodyPr/>
                    <a:lstStyle/>
                    <a:p>
                      <a:pPr marL="0" marR="0" algn="ctr">
                        <a:lnSpc>
                          <a:spcPct val="107000"/>
                        </a:lnSpc>
                        <a:spcBef>
                          <a:spcPts val="0"/>
                        </a:spcBef>
                        <a:spcAft>
                          <a:spcPts val="0"/>
                        </a:spcAft>
                      </a:pPr>
                      <a:r>
                        <a:rPr lang="en-US" sz="2100" kern="100">
                          <a:effectLst/>
                        </a:rPr>
                        <a:t>Gauge dimensions</a:t>
                      </a:r>
                      <a:endParaRPr lang="en-US" sz="2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2195" marR="122195" marT="61097" marB="61097" anchor="ctr"/>
                </a:tc>
                <a:tc rowSpan="2">
                  <a:txBody>
                    <a:bodyPr/>
                    <a:lstStyle/>
                    <a:p>
                      <a:pPr marL="0" marR="0" algn="ctr">
                        <a:lnSpc>
                          <a:spcPct val="107000"/>
                        </a:lnSpc>
                        <a:spcBef>
                          <a:spcPts val="0"/>
                        </a:spcBef>
                        <a:spcAft>
                          <a:spcPts val="0"/>
                        </a:spcAft>
                      </a:pPr>
                      <a:r>
                        <a:rPr lang="en-US" sz="2100" kern="100">
                          <a:effectLst/>
                        </a:rPr>
                        <a:t>Evaluation method</a:t>
                      </a:r>
                      <a:endParaRPr lang="en-US" sz="2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2195" marR="122195" marT="61097" marB="61097" anchor="ctr"/>
                </a:tc>
                <a:tc gridSpan="2">
                  <a:txBody>
                    <a:bodyPr/>
                    <a:lstStyle/>
                    <a:p>
                      <a:pPr marL="0" marR="0" algn="ctr">
                        <a:lnSpc>
                          <a:spcPct val="107000"/>
                        </a:lnSpc>
                        <a:spcBef>
                          <a:spcPts val="0"/>
                        </a:spcBef>
                        <a:spcAft>
                          <a:spcPts val="0"/>
                        </a:spcAft>
                      </a:pPr>
                      <a:r>
                        <a:rPr lang="en-US" sz="2100" kern="100">
                          <a:effectLst/>
                        </a:rPr>
                        <a:t>Evaluation result</a:t>
                      </a:r>
                      <a:endParaRPr lang="en-US" sz="2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2195" marR="122195" marT="61097" marB="61097" anchor="ctr"/>
                </a:tc>
                <a:tc hMerge="1">
                  <a:txBody>
                    <a:bodyPr/>
                    <a:lstStyle/>
                    <a:p>
                      <a:endParaRPr lang="en-US"/>
                    </a:p>
                  </a:txBody>
                  <a:tcPr/>
                </a:tc>
                <a:extLst>
                  <a:ext uri="{0D108BD9-81ED-4DB2-BD59-A6C34878D82A}">
                    <a16:rowId xmlns:a16="http://schemas.microsoft.com/office/drawing/2014/main" val="3020962788"/>
                  </a:ext>
                </a:extLst>
              </a:tr>
              <a:tr h="822311">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2100" u="none" strike="noStrike" kern="100" dirty="0">
                          <a:effectLst/>
                        </a:rPr>
                        <a:t>Experimental group</a:t>
                      </a:r>
                      <a:endParaRPr lang="en-US" sz="2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42781" marR="142781" marT="0" marB="0" anchor="ctr"/>
                </a:tc>
                <a:tc>
                  <a:txBody>
                    <a:bodyPr/>
                    <a:lstStyle/>
                    <a:p>
                      <a:pPr marL="0" marR="0" algn="ctr">
                        <a:lnSpc>
                          <a:spcPct val="107000"/>
                        </a:lnSpc>
                        <a:spcBef>
                          <a:spcPts val="0"/>
                        </a:spcBef>
                        <a:spcAft>
                          <a:spcPts val="0"/>
                        </a:spcAft>
                      </a:pPr>
                      <a:r>
                        <a:rPr lang="en-US" sz="2100" kern="100">
                          <a:effectLst/>
                        </a:rPr>
                        <a:t>Control group</a:t>
                      </a:r>
                      <a:endParaRPr lang="en-US" sz="2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2781" marR="142781" marT="0" marB="0" anchor="ctr"/>
                </a:tc>
                <a:extLst>
                  <a:ext uri="{0D108BD9-81ED-4DB2-BD59-A6C34878D82A}">
                    <a16:rowId xmlns:a16="http://schemas.microsoft.com/office/drawing/2014/main" val="1816746217"/>
                  </a:ext>
                </a:extLst>
              </a:tr>
              <a:tr h="1052347">
                <a:tc>
                  <a:txBody>
                    <a:bodyPr/>
                    <a:lstStyle/>
                    <a:p>
                      <a:pPr marL="0" marR="0" algn="ctr">
                        <a:lnSpc>
                          <a:spcPct val="107000"/>
                        </a:lnSpc>
                        <a:spcBef>
                          <a:spcPts val="0"/>
                        </a:spcBef>
                        <a:spcAft>
                          <a:spcPts val="0"/>
                        </a:spcAft>
                      </a:pPr>
                      <a:r>
                        <a:rPr lang="en-US" sz="2100" kern="100">
                          <a:effectLst/>
                        </a:rPr>
                        <a:t>Hardware equipment</a:t>
                      </a:r>
                      <a:endParaRPr lang="en-US" sz="2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2781" marR="142781" marT="0" marB="0" anchor="ctr"/>
                </a:tc>
                <a:tc>
                  <a:txBody>
                    <a:bodyPr/>
                    <a:lstStyle/>
                    <a:p>
                      <a:pPr marL="0" marR="0" algn="ctr">
                        <a:lnSpc>
                          <a:spcPct val="107000"/>
                        </a:lnSpc>
                        <a:spcBef>
                          <a:spcPts val="0"/>
                        </a:spcBef>
                        <a:spcAft>
                          <a:spcPts val="0"/>
                        </a:spcAft>
                      </a:pPr>
                      <a:r>
                        <a:rPr lang="en-US" sz="2100" kern="100">
                          <a:effectLst/>
                        </a:rPr>
                        <a:t>Record</a:t>
                      </a:r>
                      <a:endParaRPr lang="en-US" sz="2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2781" marR="142781" marT="0" marB="0" anchor="ctr"/>
                </a:tc>
                <a:tc>
                  <a:txBody>
                    <a:bodyPr/>
                    <a:lstStyle/>
                    <a:p>
                      <a:pPr marL="0" marR="0" algn="ctr">
                        <a:lnSpc>
                          <a:spcPct val="107000"/>
                        </a:lnSpc>
                        <a:spcBef>
                          <a:spcPts val="0"/>
                        </a:spcBef>
                        <a:spcAft>
                          <a:spcPts val="0"/>
                        </a:spcAft>
                      </a:pPr>
                      <a:r>
                        <a:rPr lang="en-US" sz="2100" kern="100" dirty="0">
                          <a:effectLst/>
                        </a:rPr>
                        <a:t>mobile terminal equipment (Android)</a:t>
                      </a:r>
                      <a:endParaRPr lang="en-US" sz="2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42781" marR="142781" marT="0" marB="0" anchor="ctr"/>
                </a:tc>
                <a:tc>
                  <a:txBody>
                    <a:bodyPr/>
                    <a:lstStyle/>
                    <a:p>
                      <a:pPr marL="0" marR="0" algn="ctr">
                        <a:lnSpc>
                          <a:spcPct val="107000"/>
                        </a:lnSpc>
                        <a:spcBef>
                          <a:spcPts val="0"/>
                        </a:spcBef>
                        <a:spcAft>
                          <a:spcPts val="0"/>
                        </a:spcAft>
                      </a:pPr>
                      <a:r>
                        <a:rPr lang="en-US" sz="2100" kern="100">
                          <a:effectLst/>
                        </a:rPr>
                        <a:t>none</a:t>
                      </a:r>
                      <a:endParaRPr lang="en-US" sz="2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2781" marR="142781" marT="0" marB="0" anchor="ctr"/>
                </a:tc>
                <a:extLst>
                  <a:ext uri="{0D108BD9-81ED-4DB2-BD59-A6C34878D82A}">
                    <a16:rowId xmlns:a16="http://schemas.microsoft.com/office/drawing/2014/main" val="2043652420"/>
                  </a:ext>
                </a:extLst>
              </a:tr>
              <a:tr h="695264">
                <a:tc>
                  <a:txBody>
                    <a:bodyPr/>
                    <a:lstStyle/>
                    <a:p>
                      <a:pPr marL="0" marR="0" algn="ctr">
                        <a:lnSpc>
                          <a:spcPct val="107000"/>
                        </a:lnSpc>
                        <a:spcBef>
                          <a:spcPts val="0"/>
                        </a:spcBef>
                        <a:spcAft>
                          <a:spcPts val="0"/>
                        </a:spcAft>
                      </a:pPr>
                      <a:r>
                        <a:rPr lang="en-US" sz="2100" kern="100">
                          <a:effectLst/>
                        </a:rPr>
                        <a:t>Immersive</a:t>
                      </a:r>
                      <a:endParaRPr lang="en-US" sz="2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2781" marR="142781" marT="0" marB="0" anchor="ctr"/>
                </a:tc>
                <a:tc>
                  <a:txBody>
                    <a:bodyPr/>
                    <a:lstStyle/>
                    <a:p>
                      <a:pPr marL="0" marR="0" algn="ctr">
                        <a:lnSpc>
                          <a:spcPct val="107000"/>
                        </a:lnSpc>
                        <a:spcBef>
                          <a:spcPts val="0"/>
                        </a:spcBef>
                        <a:spcAft>
                          <a:spcPts val="0"/>
                        </a:spcAft>
                      </a:pPr>
                      <a:r>
                        <a:rPr lang="en-US" sz="2100" kern="100">
                          <a:effectLst/>
                        </a:rPr>
                        <a:t>Interview</a:t>
                      </a:r>
                      <a:endParaRPr lang="en-US" sz="2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2781" marR="142781" marT="0" marB="0" anchor="ctr"/>
                </a:tc>
                <a:tc>
                  <a:txBody>
                    <a:bodyPr/>
                    <a:lstStyle/>
                    <a:p>
                      <a:pPr marL="0" marR="0" algn="ctr">
                        <a:lnSpc>
                          <a:spcPct val="107000"/>
                        </a:lnSpc>
                        <a:spcBef>
                          <a:spcPts val="0"/>
                        </a:spcBef>
                        <a:spcAft>
                          <a:spcPts val="0"/>
                        </a:spcAft>
                      </a:pPr>
                      <a:r>
                        <a:rPr lang="en-US" sz="2100" kern="100">
                          <a:effectLst/>
                        </a:rPr>
                        <a:t>relatively authentic </a:t>
                      </a:r>
                      <a:endParaRPr lang="en-US" sz="2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2781" marR="142781" marT="0" marB="0" anchor="ctr"/>
                </a:tc>
                <a:tc>
                  <a:txBody>
                    <a:bodyPr/>
                    <a:lstStyle/>
                    <a:p>
                      <a:pPr marL="0" marR="0" algn="ctr">
                        <a:lnSpc>
                          <a:spcPct val="107000"/>
                        </a:lnSpc>
                        <a:spcBef>
                          <a:spcPts val="0"/>
                        </a:spcBef>
                        <a:spcAft>
                          <a:spcPts val="0"/>
                        </a:spcAft>
                      </a:pPr>
                      <a:r>
                        <a:rPr lang="en-US" sz="2100" kern="100">
                          <a:effectLst/>
                        </a:rPr>
                        <a:t>authentic</a:t>
                      </a:r>
                      <a:endParaRPr lang="en-US" sz="2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2781" marR="142781" marT="0" marB="0" anchor="ctr"/>
                </a:tc>
                <a:extLst>
                  <a:ext uri="{0D108BD9-81ED-4DB2-BD59-A6C34878D82A}">
                    <a16:rowId xmlns:a16="http://schemas.microsoft.com/office/drawing/2014/main" val="3437628332"/>
                  </a:ext>
                </a:extLst>
              </a:tr>
              <a:tr h="695264">
                <a:tc>
                  <a:txBody>
                    <a:bodyPr/>
                    <a:lstStyle/>
                    <a:p>
                      <a:pPr marL="0" marR="0" algn="ctr">
                        <a:lnSpc>
                          <a:spcPct val="107000"/>
                        </a:lnSpc>
                        <a:spcBef>
                          <a:spcPts val="0"/>
                        </a:spcBef>
                        <a:spcAft>
                          <a:spcPts val="0"/>
                        </a:spcAft>
                      </a:pPr>
                      <a:r>
                        <a:rPr lang="en-US" sz="2100" kern="100">
                          <a:effectLst/>
                        </a:rPr>
                        <a:t>Educational effect</a:t>
                      </a:r>
                      <a:endParaRPr lang="en-US" sz="2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2781" marR="142781" marT="0" marB="0" anchor="ctr"/>
                </a:tc>
                <a:tc>
                  <a:txBody>
                    <a:bodyPr/>
                    <a:lstStyle/>
                    <a:p>
                      <a:pPr marL="0" marR="0" algn="ctr">
                        <a:lnSpc>
                          <a:spcPct val="107000"/>
                        </a:lnSpc>
                        <a:spcBef>
                          <a:spcPts val="0"/>
                        </a:spcBef>
                        <a:spcAft>
                          <a:spcPts val="0"/>
                        </a:spcAft>
                      </a:pPr>
                      <a:r>
                        <a:rPr lang="en-US" sz="2100" kern="100">
                          <a:effectLst/>
                        </a:rPr>
                        <a:t>Questionnaire</a:t>
                      </a:r>
                      <a:endParaRPr lang="en-US" sz="2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2781" marR="142781" marT="0" marB="0" anchor="ctr"/>
                </a:tc>
                <a:tc>
                  <a:txBody>
                    <a:bodyPr/>
                    <a:lstStyle/>
                    <a:p>
                      <a:pPr marL="0" marR="0" algn="ctr">
                        <a:lnSpc>
                          <a:spcPct val="107000"/>
                        </a:lnSpc>
                        <a:spcBef>
                          <a:spcPts val="0"/>
                        </a:spcBef>
                        <a:spcAft>
                          <a:spcPts val="0"/>
                        </a:spcAft>
                      </a:pPr>
                      <a:r>
                        <a:rPr lang="en-US" sz="2100" kern="100">
                          <a:effectLst/>
                        </a:rPr>
                        <a:t>repeated appreciation at any time and space</a:t>
                      </a:r>
                      <a:endParaRPr lang="en-US" sz="2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2781" marR="142781" marT="0" marB="0" anchor="ctr"/>
                </a:tc>
                <a:tc>
                  <a:txBody>
                    <a:bodyPr/>
                    <a:lstStyle/>
                    <a:p>
                      <a:pPr marL="0" marR="0" algn="ctr">
                        <a:lnSpc>
                          <a:spcPct val="107000"/>
                        </a:lnSpc>
                        <a:spcBef>
                          <a:spcPts val="0"/>
                        </a:spcBef>
                        <a:spcAft>
                          <a:spcPts val="0"/>
                        </a:spcAft>
                      </a:pPr>
                      <a:r>
                        <a:rPr lang="en-US" sz="2100" kern="100">
                          <a:effectLst/>
                        </a:rPr>
                        <a:t>limit in time and space</a:t>
                      </a:r>
                      <a:endParaRPr lang="en-US" sz="2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2781" marR="142781" marT="0" marB="0" anchor="ctr"/>
                </a:tc>
                <a:extLst>
                  <a:ext uri="{0D108BD9-81ED-4DB2-BD59-A6C34878D82A}">
                    <a16:rowId xmlns:a16="http://schemas.microsoft.com/office/drawing/2014/main" val="1383542081"/>
                  </a:ext>
                </a:extLst>
              </a:tr>
              <a:tr h="695264">
                <a:tc>
                  <a:txBody>
                    <a:bodyPr/>
                    <a:lstStyle/>
                    <a:p>
                      <a:pPr marL="0" marR="0" algn="ctr">
                        <a:lnSpc>
                          <a:spcPct val="107000"/>
                        </a:lnSpc>
                        <a:spcBef>
                          <a:spcPts val="0"/>
                        </a:spcBef>
                        <a:spcAft>
                          <a:spcPts val="0"/>
                        </a:spcAft>
                      </a:pPr>
                      <a:r>
                        <a:rPr lang="en-US" sz="2100" kern="100">
                          <a:effectLst/>
                        </a:rPr>
                        <a:t>Interaction &amp; Sense of control</a:t>
                      </a:r>
                      <a:endParaRPr lang="en-US" sz="2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2781" marR="142781" marT="0" marB="0" anchor="ctr"/>
                </a:tc>
                <a:tc>
                  <a:txBody>
                    <a:bodyPr/>
                    <a:lstStyle/>
                    <a:p>
                      <a:pPr marL="0" marR="0" algn="ctr">
                        <a:lnSpc>
                          <a:spcPct val="107000"/>
                        </a:lnSpc>
                        <a:spcBef>
                          <a:spcPts val="0"/>
                        </a:spcBef>
                        <a:spcAft>
                          <a:spcPts val="0"/>
                        </a:spcAft>
                      </a:pPr>
                      <a:r>
                        <a:rPr lang="en-US" sz="2100" kern="100">
                          <a:effectLst/>
                        </a:rPr>
                        <a:t>Interview</a:t>
                      </a:r>
                      <a:endParaRPr lang="en-US" sz="2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2781" marR="142781" marT="0" marB="0" anchor="ctr"/>
                </a:tc>
                <a:tc>
                  <a:txBody>
                    <a:bodyPr/>
                    <a:lstStyle/>
                    <a:p>
                      <a:pPr marL="0" marR="0" algn="ctr">
                        <a:lnSpc>
                          <a:spcPct val="107000"/>
                        </a:lnSpc>
                        <a:spcBef>
                          <a:spcPts val="0"/>
                        </a:spcBef>
                        <a:spcAft>
                          <a:spcPts val="0"/>
                        </a:spcAft>
                      </a:pPr>
                      <a:r>
                        <a:rPr lang="en-US" sz="2100" kern="100">
                          <a:effectLst/>
                        </a:rPr>
                        <a:t>easy</a:t>
                      </a:r>
                      <a:endParaRPr lang="en-US" sz="2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2781" marR="142781" marT="0" marB="0" anchor="ctr"/>
                </a:tc>
                <a:tc>
                  <a:txBody>
                    <a:bodyPr/>
                    <a:lstStyle/>
                    <a:p>
                      <a:pPr marL="0" marR="0" algn="ctr">
                        <a:lnSpc>
                          <a:spcPct val="107000"/>
                        </a:lnSpc>
                        <a:spcBef>
                          <a:spcPts val="0"/>
                        </a:spcBef>
                        <a:spcAft>
                          <a:spcPts val="0"/>
                        </a:spcAft>
                      </a:pPr>
                      <a:r>
                        <a:rPr lang="en-US" sz="2100" kern="100">
                          <a:effectLst/>
                        </a:rPr>
                        <a:t>none</a:t>
                      </a:r>
                      <a:endParaRPr lang="en-US" sz="2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2781" marR="142781" marT="0" marB="0" anchor="ctr"/>
                </a:tc>
                <a:extLst>
                  <a:ext uri="{0D108BD9-81ED-4DB2-BD59-A6C34878D82A}">
                    <a16:rowId xmlns:a16="http://schemas.microsoft.com/office/drawing/2014/main" val="426807316"/>
                  </a:ext>
                </a:extLst>
              </a:tr>
              <a:tr h="695264">
                <a:tc>
                  <a:txBody>
                    <a:bodyPr/>
                    <a:lstStyle/>
                    <a:p>
                      <a:pPr marL="0" marR="0" algn="ctr">
                        <a:lnSpc>
                          <a:spcPct val="107000"/>
                        </a:lnSpc>
                        <a:spcBef>
                          <a:spcPts val="0"/>
                        </a:spcBef>
                        <a:spcAft>
                          <a:spcPts val="0"/>
                        </a:spcAft>
                      </a:pPr>
                      <a:r>
                        <a:rPr lang="en-US" sz="2100" kern="100">
                          <a:effectLst/>
                        </a:rPr>
                        <a:t>Degree of difficulty</a:t>
                      </a:r>
                      <a:endParaRPr lang="en-US" sz="2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2781" marR="142781" marT="0" marB="0" anchor="ctr"/>
                </a:tc>
                <a:tc>
                  <a:txBody>
                    <a:bodyPr/>
                    <a:lstStyle/>
                    <a:p>
                      <a:pPr marL="0" marR="0" algn="ctr">
                        <a:lnSpc>
                          <a:spcPct val="107000"/>
                        </a:lnSpc>
                        <a:spcBef>
                          <a:spcPts val="0"/>
                        </a:spcBef>
                        <a:spcAft>
                          <a:spcPts val="0"/>
                        </a:spcAft>
                      </a:pPr>
                      <a:r>
                        <a:rPr lang="en-US" sz="2100" kern="100">
                          <a:effectLst/>
                        </a:rPr>
                        <a:t>Questionnaire</a:t>
                      </a:r>
                      <a:endParaRPr lang="en-US" sz="2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2781" marR="142781" marT="0" marB="0" anchor="ctr"/>
                </a:tc>
                <a:tc>
                  <a:txBody>
                    <a:bodyPr/>
                    <a:lstStyle/>
                    <a:p>
                      <a:pPr marL="0" marR="0" algn="ctr">
                        <a:lnSpc>
                          <a:spcPct val="107000"/>
                        </a:lnSpc>
                        <a:spcBef>
                          <a:spcPts val="0"/>
                        </a:spcBef>
                        <a:spcAft>
                          <a:spcPts val="0"/>
                        </a:spcAft>
                      </a:pPr>
                      <a:r>
                        <a:rPr lang="en-US" sz="2100" kern="100">
                          <a:effectLst/>
                        </a:rPr>
                        <a:t>simple</a:t>
                      </a:r>
                      <a:endParaRPr lang="en-US" sz="2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42781" marR="142781" marT="0" marB="0" anchor="ctr"/>
                </a:tc>
                <a:tc>
                  <a:txBody>
                    <a:bodyPr/>
                    <a:lstStyle/>
                    <a:p>
                      <a:pPr marL="0" marR="0" algn="ctr">
                        <a:lnSpc>
                          <a:spcPct val="107000"/>
                        </a:lnSpc>
                        <a:spcBef>
                          <a:spcPts val="0"/>
                        </a:spcBef>
                        <a:spcAft>
                          <a:spcPts val="0"/>
                        </a:spcAft>
                      </a:pPr>
                      <a:r>
                        <a:rPr lang="en-US" sz="2100" kern="100" dirty="0">
                          <a:effectLst/>
                        </a:rPr>
                        <a:t>Difficulty in implementation</a:t>
                      </a:r>
                      <a:endParaRPr lang="en-US" sz="2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42781" marR="142781" marT="0" marB="0" anchor="ctr"/>
                </a:tc>
                <a:extLst>
                  <a:ext uri="{0D108BD9-81ED-4DB2-BD59-A6C34878D82A}">
                    <a16:rowId xmlns:a16="http://schemas.microsoft.com/office/drawing/2014/main" val="1804032794"/>
                  </a:ext>
                </a:extLst>
              </a:tr>
            </a:tbl>
          </a:graphicData>
        </a:graphic>
      </p:graphicFrame>
      <p:sp>
        <p:nvSpPr>
          <p:cNvPr id="5" name="矩形 4">
            <a:extLst>
              <a:ext uri="{FF2B5EF4-FFF2-40B4-BE49-F238E27FC236}">
                <a16:creationId xmlns:a16="http://schemas.microsoft.com/office/drawing/2014/main" id="{4926DEFF-EC6C-4F39-A8DF-5B0FBAD10250}"/>
              </a:ext>
            </a:extLst>
          </p:cNvPr>
          <p:cNvSpPr/>
          <p:nvPr/>
        </p:nvSpPr>
        <p:spPr>
          <a:xfrm>
            <a:off x="666602" y="122548"/>
            <a:ext cx="3099459" cy="461665"/>
          </a:xfrm>
          <a:prstGeom prst="rect">
            <a:avLst/>
          </a:prstGeom>
        </p:spPr>
        <p:txBody>
          <a:bodyPr wrap="square">
            <a:spAutoFit/>
          </a:bodyPr>
          <a:lstStyle/>
          <a:p>
            <a:r>
              <a:rPr lang="en-US" sz="2400" dirty="0"/>
              <a:t>Experimental Results</a:t>
            </a:r>
          </a:p>
        </p:txBody>
      </p:sp>
    </p:spTree>
    <p:extLst>
      <p:ext uri="{BB962C8B-B14F-4D97-AF65-F5344CB8AC3E}">
        <p14:creationId xmlns:p14="http://schemas.microsoft.com/office/powerpoint/2010/main" val="1080003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E14D21-553B-488D-869C-ACB6285C9635}"/>
              </a:ext>
            </a:extLst>
          </p:cNvPr>
          <p:cNvSpPr>
            <a:spLocks noGrp="1"/>
          </p:cNvSpPr>
          <p:nvPr>
            <p:ph type="title"/>
          </p:nvPr>
        </p:nvSpPr>
        <p:spPr/>
        <p:txBody>
          <a:bodyPr/>
          <a:lstStyle/>
          <a:p>
            <a:r>
              <a:rPr lang="en-US" b="1" dirty="0"/>
              <a:t>AR 3D Coloring Game Evaluation</a:t>
            </a:r>
            <a:endParaRPr lang="en-US" dirty="0"/>
          </a:p>
        </p:txBody>
      </p:sp>
      <p:sp>
        <p:nvSpPr>
          <p:cNvPr id="3" name="内容占位符 2">
            <a:extLst>
              <a:ext uri="{FF2B5EF4-FFF2-40B4-BE49-F238E27FC236}">
                <a16:creationId xmlns:a16="http://schemas.microsoft.com/office/drawing/2014/main" id="{9AF34169-1027-47DB-8761-B4D65234F7BE}"/>
              </a:ext>
            </a:extLst>
          </p:cNvPr>
          <p:cNvSpPr>
            <a:spLocks noGrp="1"/>
          </p:cNvSpPr>
          <p:nvPr>
            <p:ph idx="1"/>
          </p:nvPr>
        </p:nvSpPr>
        <p:spPr>
          <a:xfrm>
            <a:off x="677334" y="1633729"/>
            <a:ext cx="10393002" cy="4407634"/>
          </a:xfrm>
        </p:spPr>
        <p:txBody>
          <a:bodyPr>
            <a:normAutofit/>
          </a:bodyPr>
          <a:lstStyle/>
          <a:p>
            <a:r>
              <a:rPr lang="en-US" sz="2000" dirty="0"/>
              <a:t>Experimental Subjects</a:t>
            </a:r>
          </a:p>
          <a:p>
            <a:pPr lvl="1"/>
            <a:r>
              <a:rPr lang="en-US" sz="2000" dirty="0"/>
              <a:t>30 students in a kindergarten are divided into two groups, with 15 members in the experimental group and 15 members in the comparative group. Moreover, teachers of children are also included in the research. Prior to the experiment, the researcher should guarantee that all experimental objects could familiarize with the most fundamental operation means of phones, such as button clicking</a:t>
            </a:r>
          </a:p>
          <a:p>
            <a:r>
              <a:rPr lang="en-US" sz="2000" dirty="0"/>
              <a:t>Experimental Design</a:t>
            </a:r>
          </a:p>
          <a:p>
            <a:pPr lvl="1" algn="just"/>
            <a:r>
              <a:rPr lang="en-US" sz="2000" dirty="0"/>
              <a:t>Children in the experiment al group know Earth by AR game, and know the appearance of Earth and the profile of continents and oceans by filling colors in pictures via the phone screen. Simultaneously, children in the comparative group learn the profile of Earth and continents with traditional teaching method which combines graphic pictures and language instruction</a:t>
            </a:r>
          </a:p>
        </p:txBody>
      </p:sp>
    </p:spTree>
    <p:extLst>
      <p:ext uri="{BB962C8B-B14F-4D97-AF65-F5344CB8AC3E}">
        <p14:creationId xmlns:p14="http://schemas.microsoft.com/office/powerpoint/2010/main" val="1530284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92ED232A-C862-4946-B937-3D4020A4DD4B}"/>
              </a:ext>
            </a:extLst>
          </p:cNvPr>
          <p:cNvGraphicFramePr>
            <a:graphicFrameLocks noGrp="1"/>
          </p:cNvGraphicFramePr>
          <p:nvPr>
            <p:ph idx="1"/>
            <p:extLst>
              <p:ext uri="{D42A27DB-BD31-4B8C-83A1-F6EECF244321}">
                <p14:modId xmlns:p14="http://schemas.microsoft.com/office/powerpoint/2010/main" val="1017375141"/>
              </p:ext>
            </p:extLst>
          </p:nvPr>
        </p:nvGraphicFramePr>
        <p:xfrm>
          <a:off x="475488" y="1035588"/>
          <a:ext cx="11570208" cy="5472013"/>
        </p:xfrm>
        <a:graphic>
          <a:graphicData uri="http://schemas.openxmlformats.org/drawingml/2006/table">
            <a:tbl>
              <a:tblPr firstRow="1" firstCol="1" bandRow="1">
                <a:tableStyleId>{5940675A-B579-460E-94D1-54222C63F5DA}</a:tableStyleId>
              </a:tblPr>
              <a:tblGrid>
                <a:gridCol w="1986746">
                  <a:extLst>
                    <a:ext uri="{9D8B030D-6E8A-4147-A177-3AD203B41FA5}">
                      <a16:colId xmlns:a16="http://schemas.microsoft.com/office/drawing/2014/main" val="1384231975"/>
                    </a:ext>
                  </a:extLst>
                </a:gridCol>
                <a:gridCol w="1225832">
                  <a:extLst>
                    <a:ext uri="{9D8B030D-6E8A-4147-A177-3AD203B41FA5}">
                      <a16:colId xmlns:a16="http://schemas.microsoft.com/office/drawing/2014/main" val="4238539559"/>
                    </a:ext>
                  </a:extLst>
                </a:gridCol>
                <a:gridCol w="4504996">
                  <a:extLst>
                    <a:ext uri="{9D8B030D-6E8A-4147-A177-3AD203B41FA5}">
                      <a16:colId xmlns:a16="http://schemas.microsoft.com/office/drawing/2014/main" val="2820559903"/>
                    </a:ext>
                  </a:extLst>
                </a:gridCol>
                <a:gridCol w="3852634">
                  <a:extLst>
                    <a:ext uri="{9D8B030D-6E8A-4147-A177-3AD203B41FA5}">
                      <a16:colId xmlns:a16="http://schemas.microsoft.com/office/drawing/2014/main" val="900629473"/>
                    </a:ext>
                  </a:extLst>
                </a:gridCol>
              </a:tblGrid>
              <a:tr h="204973">
                <a:tc rowSpan="2">
                  <a:txBody>
                    <a:bodyPr/>
                    <a:lstStyle/>
                    <a:p>
                      <a:pPr marL="0" marR="0" algn="ctr" defTabSz="914400" rtl="0" eaLnBrk="1" latinLnBrk="0" hangingPunct="1">
                        <a:lnSpc>
                          <a:spcPct val="107000"/>
                        </a:lnSpc>
                        <a:spcBef>
                          <a:spcPts val="0"/>
                        </a:spcBef>
                        <a:spcAft>
                          <a:spcPts val="0"/>
                        </a:spcAft>
                      </a:pPr>
                      <a:r>
                        <a:rPr lang="en-US" sz="2000" kern="100" dirty="0">
                          <a:effectLst/>
                        </a:rPr>
                        <a:t>Gauge Dimensions</a:t>
                      </a:r>
                      <a:endParaRPr lang="en-US" sz="2000" kern="100" dirty="0">
                        <a:solidFill>
                          <a:schemeClr val="dk1"/>
                        </a:solidFill>
                        <a:effectLst/>
                        <a:latin typeface="+mn-lt"/>
                        <a:ea typeface="+mn-ea"/>
                        <a:cs typeface="+mn-cs"/>
                      </a:endParaRPr>
                    </a:p>
                  </a:txBody>
                  <a:tcPr marL="64997" marR="64997" marT="0" marB="0" anchor="ctr"/>
                </a:tc>
                <a:tc rowSpan="2">
                  <a:txBody>
                    <a:bodyPr/>
                    <a:lstStyle/>
                    <a:p>
                      <a:pPr marL="0" marR="0" algn="ctr" defTabSz="914400" rtl="0" eaLnBrk="1" latinLnBrk="0" hangingPunct="1">
                        <a:lnSpc>
                          <a:spcPct val="107000"/>
                        </a:lnSpc>
                        <a:spcBef>
                          <a:spcPts val="0"/>
                        </a:spcBef>
                        <a:spcAft>
                          <a:spcPts val="0"/>
                        </a:spcAft>
                      </a:pPr>
                      <a:r>
                        <a:rPr lang="en-US" sz="2000" kern="100" dirty="0">
                          <a:effectLst/>
                        </a:rPr>
                        <a:t>Evaluation method</a:t>
                      </a:r>
                      <a:endParaRPr lang="en-US" sz="2000" kern="100" dirty="0">
                        <a:solidFill>
                          <a:schemeClr val="dk1"/>
                        </a:solidFill>
                        <a:effectLst/>
                        <a:latin typeface="+mn-lt"/>
                        <a:ea typeface="+mn-ea"/>
                        <a:cs typeface="+mn-cs"/>
                      </a:endParaRPr>
                    </a:p>
                  </a:txBody>
                  <a:tcPr marL="64997" marR="64997" marT="0" marB="0" anchor="ctr"/>
                </a:tc>
                <a:tc gridSpan="2">
                  <a:txBody>
                    <a:bodyPr/>
                    <a:lstStyle/>
                    <a:p>
                      <a:pPr marL="0" marR="0" algn="ctr" defTabSz="914400" rtl="0" eaLnBrk="1" latinLnBrk="0" hangingPunct="1">
                        <a:lnSpc>
                          <a:spcPct val="107000"/>
                        </a:lnSpc>
                        <a:spcBef>
                          <a:spcPts val="0"/>
                        </a:spcBef>
                        <a:spcAft>
                          <a:spcPts val="0"/>
                        </a:spcAft>
                      </a:pPr>
                      <a:r>
                        <a:rPr lang="en-US" sz="2000" kern="100" dirty="0">
                          <a:effectLst/>
                        </a:rPr>
                        <a:t>Evaluation Results</a:t>
                      </a:r>
                      <a:endParaRPr lang="en-US" sz="2000" kern="100" dirty="0">
                        <a:solidFill>
                          <a:schemeClr val="dk1"/>
                        </a:solidFill>
                        <a:effectLst/>
                        <a:latin typeface="+mn-lt"/>
                        <a:ea typeface="+mn-ea"/>
                        <a:cs typeface="+mn-cs"/>
                      </a:endParaRPr>
                    </a:p>
                  </a:txBody>
                  <a:tcPr marL="64997" marR="64997" marT="0" marB="0" anchor="ctr"/>
                </a:tc>
                <a:tc hMerge="1">
                  <a:txBody>
                    <a:bodyPr/>
                    <a:lstStyle/>
                    <a:p>
                      <a:endParaRPr lang="en-US"/>
                    </a:p>
                  </a:txBody>
                  <a:tcPr/>
                </a:tc>
                <a:extLst>
                  <a:ext uri="{0D108BD9-81ED-4DB2-BD59-A6C34878D82A}">
                    <a16:rowId xmlns:a16="http://schemas.microsoft.com/office/drawing/2014/main" val="2287453869"/>
                  </a:ext>
                </a:extLst>
              </a:tr>
              <a:tr h="388031">
                <a:tc vMerge="1">
                  <a:txBody>
                    <a:bodyPr/>
                    <a:lstStyle/>
                    <a:p>
                      <a:endParaRPr lang="en-US"/>
                    </a:p>
                  </a:txBody>
                  <a:tcPr/>
                </a:tc>
                <a:tc vMerge="1">
                  <a:txBody>
                    <a:bodyPr/>
                    <a:lstStyle/>
                    <a:p>
                      <a:endParaRPr lang="en-US"/>
                    </a:p>
                  </a:txBody>
                  <a:tcPr/>
                </a:tc>
                <a:tc>
                  <a:txBody>
                    <a:bodyPr/>
                    <a:lstStyle/>
                    <a:p>
                      <a:pPr marL="0" marR="0" algn="ctr" defTabSz="914400" rtl="0" eaLnBrk="1" latinLnBrk="0" hangingPunct="1">
                        <a:lnSpc>
                          <a:spcPct val="107000"/>
                        </a:lnSpc>
                        <a:spcBef>
                          <a:spcPts val="0"/>
                        </a:spcBef>
                        <a:spcAft>
                          <a:spcPts val="0"/>
                        </a:spcAft>
                      </a:pPr>
                      <a:r>
                        <a:rPr lang="en-US" sz="2000" kern="100" dirty="0">
                          <a:effectLst/>
                        </a:rPr>
                        <a:t>Experimental Group</a:t>
                      </a:r>
                      <a:endParaRPr lang="en-US" sz="2000" kern="100" dirty="0">
                        <a:solidFill>
                          <a:schemeClr val="dk1"/>
                        </a:solidFill>
                        <a:effectLst/>
                        <a:latin typeface="+mn-lt"/>
                        <a:ea typeface="+mn-ea"/>
                        <a:cs typeface="+mn-cs"/>
                      </a:endParaRPr>
                    </a:p>
                  </a:txBody>
                  <a:tcPr marL="64997" marR="64997" marT="0" marB="0" anchor="ctr"/>
                </a:tc>
                <a:tc>
                  <a:txBody>
                    <a:bodyPr/>
                    <a:lstStyle/>
                    <a:p>
                      <a:pPr marL="0" marR="0" algn="ctr" defTabSz="914400" rtl="0" eaLnBrk="1" latinLnBrk="0" hangingPunct="1">
                        <a:lnSpc>
                          <a:spcPct val="107000"/>
                        </a:lnSpc>
                        <a:spcBef>
                          <a:spcPts val="0"/>
                        </a:spcBef>
                        <a:spcAft>
                          <a:spcPts val="0"/>
                        </a:spcAft>
                      </a:pPr>
                      <a:r>
                        <a:rPr lang="en-US" sz="2000" kern="100" dirty="0">
                          <a:effectLst/>
                        </a:rPr>
                        <a:t>Comparative Group</a:t>
                      </a:r>
                      <a:endParaRPr lang="en-US" sz="2000" kern="100" dirty="0">
                        <a:solidFill>
                          <a:schemeClr val="dk1"/>
                        </a:solidFill>
                        <a:effectLst/>
                        <a:latin typeface="+mn-lt"/>
                        <a:ea typeface="+mn-ea"/>
                        <a:cs typeface="+mn-cs"/>
                      </a:endParaRPr>
                    </a:p>
                  </a:txBody>
                  <a:tcPr marL="64997" marR="64997" marT="0" marB="0" anchor="ctr"/>
                </a:tc>
                <a:extLst>
                  <a:ext uri="{0D108BD9-81ED-4DB2-BD59-A6C34878D82A}">
                    <a16:rowId xmlns:a16="http://schemas.microsoft.com/office/drawing/2014/main" val="413569657"/>
                  </a:ext>
                </a:extLst>
              </a:tr>
              <a:tr h="204973">
                <a:tc>
                  <a:txBody>
                    <a:bodyPr/>
                    <a:lstStyle/>
                    <a:p>
                      <a:pPr marL="0" marR="0" algn="ctr" defTabSz="914400" rtl="0" eaLnBrk="1" latinLnBrk="0" hangingPunct="1">
                        <a:lnSpc>
                          <a:spcPct val="107000"/>
                        </a:lnSpc>
                        <a:spcBef>
                          <a:spcPts val="0"/>
                        </a:spcBef>
                        <a:spcAft>
                          <a:spcPts val="0"/>
                        </a:spcAft>
                      </a:pPr>
                      <a:r>
                        <a:rPr lang="en-US" sz="2000" kern="100">
                          <a:effectLst/>
                        </a:rPr>
                        <a:t>Interesting</a:t>
                      </a:r>
                      <a:endParaRPr lang="en-US" sz="2000" kern="100">
                        <a:solidFill>
                          <a:schemeClr val="dk1"/>
                        </a:solidFill>
                        <a:effectLst/>
                        <a:latin typeface="+mn-lt"/>
                        <a:ea typeface="+mn-ea"/>
                        <a:cs typeface="+mn-cs"/>
                      </a:endParaRPr>
                    </a:p>
                  </a:txBody>
                  <a:tcPr marL="64997" marR="64997" marT="0" marB="0" anchor="ctr"/>
                </a:tc>
                <a:tc>
                  <a:txBody>
                    <a:bodyPr/>
                    <a:lstStyle/>
                    <a:p>
                      <a:pPr marL="0" marR="0" algn="ctr" defTabSz="914400" rtl="0" eaLnBrk="1" latinLnBrk="0" hangingPunct="1">
                        <a:lnSpc>
                          <a:spcPct val="107000"/>
                        </a:lnSpc>
                        <a:spcBef>
                          <a:spcPts val="0"/>
                        </a:spcBef>
                        <a:spcAft>
                          <a:spcPts val="0"/>
                        </a:spcAft>
                      </a:pPr>
                      <a:r>
                        <a:rPr lang="en-US" sz="2000" kern="100" dirty="0">
                          <a:effectLst/>
                        </a:rPr>
                        <a:t>Interview</a:t>
                      </a:r>
                      <a:endParaRPr lang="en-US" sz="2000" kern="100" dirty="0">
                        <a:solidFill>
                          <a:schemeClr val="dk1"/>
                        </a:solidFill>
                        <a:effectLst/>
                        <a:latin typeface="+mn-lt"/>
                        <a:ea typeface="+mn-ea"/>
                        <a:cs typeface="+mn-cs"/>
                      </a:endParaRPr>
                    </a:p>
                  </a:txBody>
                  <a:tcPr marL="64997" marR="64997" marT="0" marB="0" anchor="ctr"/>
                </a:tc>
                <a:tc>
                  <a:txBody>
                    <a:bodyPr/>
                    <a:lstStyle/>
                    <a:p>
                      <a:pPr marL="0" marR="0" algn="ctr" defTabSz="914400" rtl="0" eaLnBrk="1" latinLnBrk="0" hangingPunct="1">
                        <a:lnSpc>
                          <a:spcPct val="107000"/>
                        </a:lnSpc>
                        <a:spcBef>
                          <a:spcPts val="0"/>
                        </a:spcBef>
                        <a:spcAft>
                          <a:spcPts val="0"/>
                        </a:spcAft>
                      </a:pPr>
                      <a:r>
                        <a:rPr lang="en-US" sz="2000" kern="100" dirty="0">
                          <a:effectLst/>
                        </a:rPr>
                        <a:t>Vivid and Interesting</a:t>
                      </a:r>
                      <a:endParaRPr lang="en-US" sz="2000" kern="100" dirty="0">
                        <a:solidFill>
                          <a:schemeClr val="dk1"/>
                        </a:solidFill>
                        <a:effectLst/>
                        <a:latin typeface="+mn-lt"/>
                        <a:ea typeface="+mn-ea"/>
                        <a:cs typeface="+mn-cs"/>
                      </a:endParaRPr>
                    </a:p>
                  </a:txBody>
                  <a:tcPr marL="64997" marR="64997" marT="0" marB="0" anchor="ctr"/>
                </a:tc>
                <a:tc>
                  <a:txBody>
                    <a:bodyPr/>
                    <a:lstStyle/>
                    <a:p>
                      <a:pPr marL="0" marR="0" algn="ctr" defTabSz="914400" rtl="0" eaLnBrk="1" latinLnBrk="0" hangingPunct="1">
                        <a:lnSpc>
                          <a:spcPct val="107000"/>
                        </a:lnSpc>
                        <a:spcBef>
                          <a:spcPts val="0"/>
                        </a:spcBef>
                        <a:spcAft>
                          <a:spcPts val="0"/>
                        </a:spcAft>
                      </a:pPr>
                      <a:r>
                        <a:rPr lang="en-US" sz="2000" kern="100" dirty="0">
                          <a:effectLst/>
                        </a:rPr>
                        <a:t>Dull and Boring</a:t>
                      </a:r>
                      <a:endParaRPr lang="en-US" sz="2000" kern="100" dirty="0">
                        <a:solidFill>
                          <a:schemeClr val="dk1"/>
                        </a:solidFill>
                        <a:effectLst/>
                        <a:latin typeface="+mn-lt"/>
                        <a:ea typeface="+mn-ea"/>
                        <a:cs typeface="+mn-cs"/>
                      </a:endParaRPr>
                    </a:p>
                  </a:txBody>
                  <a:tcPr marL="64997" marR="64997" marT="0" marB="0" anchor="ctr"/>
                </a:tc>
                <a:extLst>
                  <a:ext uri="{0D108BD9-81ED-4DB2-BD59-A6C34878D82A}">
                    <a16:rowId xmlns:a16="http://schemas.microsoft.com/office/drawing/2014/main" val="1240291334"/>
                  </a:ext>
                </a:extLst>
              </a:tr>
              <a:tr h="503844">
                <a:tc>
                  <a:txBody>
                    <a:bodyPr/>
                    <a:lstStyle/>
                    <a:p>
                      <a:pPr marL="0" marR="0" algn="ctr" defTabSz="914400" rtl="0" eaLnBrk="1" latinLnBrk="0" hangingPunct="1">
                        <a:lnSpc>
                          <a:spcPct val="107000"/>
                        </a:lnSpc>
                        <a:spcBef>
                          <a:spcPts val="0"/>
                        </a:spcBef>
                        <a:spcAft>
                          <a:spcPts val="0"/>
                        </a:spcAft>
                      </a:pPr>
                      <a:r>
                        <a:rPr lang="en-US" sz="2000" kern="100">
                          <a:effectLst/>
                        </a:rPr>
                        <a:t>Hardware equipment</a:t>
                      </a:r>
                      <a:endParaRPr lang="en-US" sz="2000" kern="100">
                        <a:solidFill>
                          <a:schemeClr val="dk1"/>
                        </a:solidFill>
                        <a:effectLst/>
                        <a:latin typeface="+mn-lt"/>
                        <a:ea typeface="+mn-ea"/>
                        <a:cs typeface="+mn-cs"/>
                      </a:endParaRPr>
                    </a:p>
                  </a:txBody>
                  <a:tcPr marL="64997" marR="64997" marT="0" marB="0" anchor="ctr"/>
                </a:tc>
                <a:tc>
                  <a:txBody>
                    <a:bodyPr/>
                    <a:lstStyle/>
                    <a:p>
                      <a:pPr marL="0" marR="0" algn="ctr" defTabSz="914400" rtl="0" eaLnBrk="1" latinLnBrk="0" hangingPunct="1">
                        <a:lnSpc>
                          <a:spcPct val="107000"/>
                        </a:lnSpc>
                        <a:spcBef>
                          <a:spcPts val="0"/>
                        </a:spcBef>
                        <a:spcAft>
                          <a:spcPts val="0"/>
                        </a:spcAft>
                      </a:pPr>
                      <a:r>
                        <a:rPr lang="en-US" sz="2000" kern="100" dirty="0">
                          <a:effectLst/>
                        </a:rPr>
                        <a:t>Record</a:t>
                      </a:r>
                      <a:endParaRPr lang="en-US" sz="2000" kern="100" dirty="0">
                        <a:solidFill>
                          <a:schemeClr val="dk1"/>
                        </a:solidFill>
                        <a:effectLst/>
                        <a:latin typeface="+mn-lt"/>
                        <a:ea typeface="+mn-ea"/>
                        <a:cs typeface="+mn-cs"/>
                      </a:endParaRPr>
                    </a:p>
                  </a:txBody>
                  <a:tcPr marL="64997" marR="64997" marT="0" marB="0" anchor="ctr"/>
                </a:tc>
                <a:tc>
                  <a:txBody>
                    <a:bodyPr/>
                    <a:lstStyle/>
                    <a:p>
                      <a:pPr marL="0" marR="0" algn="ctr" defTabSz="914400" rtl="0" eaLnBrk="1" latinLnBrk="0" hangingPunct="1">
                        <a:lnSpc>
                          <a:spcPct val="107000"/>
                        </a:lnSpc>
                        <a:spcBef>
                          <a:spcPts val="0"/>
                        </a:spcBef>
                        <a:spcAft>
                          <a:spcPts val="0"/>
                        </a:spcAft>
                      </a:pPr>
                      <a:r>
                        <a:rPr lang="en-US" sz="2000" kern="100" dirty="0">
                          <a:effectLst/>
                        </a:rPr>
                        <a:t>Requirements for the game: Android phone, printed identification map</a:t>
                      </a:r>
                    </a:p>
                    <a:p>
                      <a:pPr marL="0" marR="0" algn="ctr" defTabSz="914400" rtl="0" eaLnBrk="1" latinLnBrk="0" hangingPunct="1">
                        <a:lnSpc>
                          <a:spcPct val="107000"/>
                        </a:lnSpc>
                        <a:spcBef>
                          <a:spcPts val="0"/>
                        </a:spcBef>
                        <a:spcAft>
                          <a:spcPts val="0"/>
                        </a:spcAft>
                      </a:pPr>
                      <a:r>
                        <a:rPr lang="en-US" sz="2000" kern="100" dirty="0">
                          <a:effectLst/>
                        </a:rPr>
                        <a:t>Required hardware is readily available and portable</a:t>
                      </a:r>
                      <a:endParaRPr lang="en-US" sz="2000" kern="100" dirty="0">
                        <a:solidFill>
                          <a:schemeClr val="dk1"/>
                        </a:solidFill>
                        <a:effectLst/>
                        <a:latin typeface="+mn-lt"/>
                        <a:ea typeface="+mn-ea"/>
                        <a:cs typeface="+mn-cs"/>
                      </a:endParaRPr>
                    </a:p>
                  </a:txBody>
                  <a:tcPr marL="64997" marR="64997" marT="0" marB="0" anchor="ctr"/>
                </a:tc>
                <a:tc>
                  <a:txBody>
                    <a:bodyPr/>
                    <a:lstStyle/>
                    <a:p>
                      <a:pPr marL="0" marR="0" algn="ctr" defTabSz="914400" rtl="0" eaLnBrk="1" latinLnBrk="0" hangingPunct="1">
                        <a:lnSpc>
                          <a:spcPct val="107000"/>
                        </a:lnSpc>
                        <a:spcBef>
                          <a:spcPts val="0"/>
                        </a:spcBef>
                        <a:spcAft>
                          <a:spcPts val="0"/>
                        </a:spcAft>
                      </a:pPr>
                      <a:r>
                        <a:rPr lang="en-US" sz="2000" kern="100" dirty="0">
                          <a:effectLst/>
                        </a:rPr>
                        <a:t>graphic picture display; teacher instruction</a:t>
                      </a:r>
                      <a:endParaRPr lang="en-US" sz="2000" kern="100" dirty="0">
                        <a:solidFill>
                          <a:schemeClr val="dk1"/>
                        </a:solidFill>
                        <a:effectLst/>
                        <a:latin typeface="+mn-lt"/>
                        <a:ea typeface="+mn-ea"/>
                        <a:cs typeface="+mn-cs"/>
                      </a:endParaRPr>
                    </a:p>
                  </a:txBody>
                  <a:tcPr marL="64997" marR="64997" marT="0" marB="0" anchor="ctr"/>
                </a:tc>
                <a:extLst>
                  <a:ext uri="{0D108BD9-81ED-4DB2-BD59-A6C34878D82A}">
                    <a16:rowId xmlns:a16="http://schemas.microsoft.com/office/drawing/2014/main" val="1412680564"/>
                  </a:ext>
                </a:extLst>
              </a:tr>
              <a:tr h="1543511">
                <a:tc>
                  <a:txBody>
                    <a:bodyPr/>
                    <a:lstStyle/>
                    <a:p>
                      <a:pPr marL="0" marR="0" algn="ctr" defTabSz="914400" rtl="0" eaLnBrk="1" latinLnBrk="0" hangingPunct="1">
                        <a:lnSpc>
                          <a:spcPct val="107000"/>
                        </a:lnSpc>
                        <a:spcBef>
                          <a:spcPts val="0"/>
                        </a:spcBef>
                        <a:spcAft>
                          <a:spcPts val="0"/>
                        </a:spcAft>
                      </a:pPr>
                      <a:r>
                        <a:rPr lang="en-US" sz="2000" kern="100">
                          <a:effectLst/>
                        </a:rPr>
                        <a:t>Educational effect</a:t>
                      </a:r>
                      <a:endParaRPr lang="en-US" sz="2000" kern="100">
                        <a:solidFill>
                          <a:schemeClr val="dk1"/>
                        </a:solidFill>
                        <a:effectLst/>
                        <a:latin typeface="+mn-lt"/>
                        <a:ea typeface="+mn-ea"/>
                        <a:cs typeface="+mn-cs"/>
                      </a:endParaRPr>
                    </a:p>
                  </a:txBody>
                  <a:tcPr marL="64997" marR="64997" marT="0" marB="0" anchor="ctr"/>
                </a:tc>
                <a:tc>
                  <a:txBody>
                    <a:bodyPr/>
                    <a:lstStyle/>
                    <a:p>
                      <a:pPr marL="0" marR="0" algn="ctr" defTabSz="914400" rtl="0" eaLnBrk="1" latinLnBrk="0" hangingPunct="1">
                        <a:lnSpc>
                          <a:spcPct val="107000"/>
                        </a:lnSpc>
                        <a:spcBef>
                          <a:spcPts val="0"/>
                        </a:spcBef>
                        <a:spcAft>
                          <a:spcPts val="0"/>
                        </a:spcAft>
                      </a:pPr>
                      <a:r>
                        <a:rPr lang="en-US" sz="2000" kern="100">
                          <a:effectLst/>
                        </a:rPr>
                        <a:t>Interview</a:t>
                      </a:r>
                      <a:endParaRPr lang="en-US" sz="2000" kern="100">
                        <a:solidFill>
                          <a:schemeClr val="dk1"/>
                        </a:solidFill>
                        <a:effectLst/>
                        <a:latin typeface="+mn-lt"/>
                        <a:ea typeface="+mn-ea"/>
                        <a:cs typeface="+mn-cs"/>
                      </a:endParaRPr>
                    </a:p>
                  </a:txBody>
                  <a:tcPr marL="64997" marR="64997" marT="0" marB="0" anchor="ctr"/>
                </a:tc>
                <a:tc>
                  <a:txBody>
                    <a:bodyPr/>
                    <a:lstStyle/>
                    <a:p>
                      <a:pPr marL="0" marR="0" algn="ctr" defTabSz="914400" rtl="0" eaLnBrk="1" latinLnBrk="0" hangingPunct="1">
                        <a:lnSpc>
                          <a:spcPct val="107000"/>
                        </a:lnSpc>
                        <a:spcBef>
                          <a:spcPts val="0"/>
                        </a:spcBef>
                        <a:spcAft>
                          <a:spcPts val="0"/>
                        </a:spcAft>
                      </a:pPr>
                      <a:r>
                        <a:rPr lang="en-US" sz="2000" kern="100" dirty="0">
                          <a:effectLst/>
                        </a:rPr>
                        <a:t>experimental subjects have preliminary recognition and deep impressions about Earth, continents and oceans</a:t>
                      </a:r>
                      <a:endParaRPr lang="en-US" sz="2000" kern="100" dirty="0">
                        <a:solidFill>
                          <a:schemeClr val="dk1"/>
                        </a:solidFill>
                        <a:effectLst/>
                        <a:latin typeface="+mn-lt"/>
                        <a:ea typeface="+mn-ea"/>
                        <a:cs typeface="+mn-cs"/>
                      </a:endParaRPr>
                    </a:p>
                  </a:txBody>
                  <a:tcPr marL="64997" marR="64997" marT="0" marB="0" anchor="ctr"/>
                </a:tc>
                <a:tc>
                  <a:txBody>
                    <a:bodyPr/>
                    <a:lstStyle/>
                    <a:p>
                      <a:pPr marL="0" marR="0" algn="ctr" defTabSz="914400" rtl="0" eaLnBrk="1" latinLnBrk="0" hangingPunct="1">
                        <a:lnSpc>
                          <a:spcPct val="107000"/>
                        </a:lnSpc>
                        <a:spcBef>
                          <a:spcPts val="0"/>
                        </a:spcBef>
                        <a:spcAft>
                          <a:spcPts val="0"/>
                        </a:spcAft>
                      </a:pPr>
                      <a:r>
                        <a:rPr lang="en-US" sz="2000" kern="100" dirty="0">
                          <a:effectLst/>
                        </a:rPr>
                        <a:t>experimental subjects have preliminary recognition about the tellurion, but have superficial impression on it because of the shortage of practical participation</a:t>
                      </a:r>
                      <a:endParaRPr lang="en-US" sz="2000" kern="100" dirty="0">
                        <a:solidFill>
                          <a:schemeClr val="dk1"/>
                        </a:solidFill>
                        <a:effectLst/>
                        <a:latin typeface="+mn-lt"/>
                        <a:ea typeface="+mn-ea"/>
                        <a:cs typeface="+mn-cs"/>
                      </a:endParaRPr>
                    </a:p>
                  </a:txBody>
                  <a:tcPr marL="64997" marR="64997" marT="0" marB="0" anchor="ctr"/>
                </a:tc>
                <a:extLst>
                  <a:ext uri="{0D108BD9-81ED-4DB2-BD59-A6C34878D82A}">
                    <a16:rowId xmlns:a16="http://schemas.microsoft.com/office/drawing/2014/main" val="3469793165"/>
                  </a:ext>
                </a:extLst>
              </a:tr>
              <a:tr h="633963">
                <a:tc>
                  <a:txBody>
                    <a:bodyPr/>
                    <a:lstStyle/>
                    <a:p>
                      <a:pPr marL="0" marR="0" algn="ctr" defTabSz="914400" rtl="0" eaLnBrk="1" latinLnBrk="0" hangingPunct="1">
                        <a:lnSpc>
                          <a:spcPct val="107000"/>
                        </a:lnSpc>
                        <a:spcBef>
                          <a:spcPts val="0"/>
                        </a:spcBef>
                        <a:spcAft>
                          <a:spcPts val="0"/>
                        </a:spcAft>
                      </a:pPr>
                      <a:r>
                        <a:rPr lang="en-US" sz="2000" kern="100">
                          <a:effectLst/>
                        </a:rPr>
                        <a:t>Interaction &amp; Sense of control</a:t>
                      </a:r>
                      <a:endParaRPr lang="en-US" sz="2000" kern="100">
                        <a:solidFill>
                          <a:schemeClr val="dk1"/>
                        </a:solidFill>
                        <a:effectLst/>
                        <a:latin typeface="+mn-lt"/>
                        <a:ea typeface="+mn-ea"/>
                        <a:cs typeface="+mn-cs"/>
                      </a:endParaRPr>
                    </a:p>
                  </a:txBody>
                  <a:tcPr marL="64997" marR="64997" marT="0" marB="0" anchor="ctr"/>
                </a:tc>
                <a:tc>
                  <a:txBody>
                    <a:bodyPr/>
                    <a:lstStyle/>
                    <a:p>
                      <a:pPr marL="0" marR="0" algn="ctr" defTabSz="914400" rtl="0" eaLnBrk="1" latinLnBrk="0" hangingPunct="1">
                        <a:lnSpc>
                          <a:spcPct val="107000"/>
                        </a:lnSpc>
                        <a:spcBef>
                          <a:spcPts val="0"/>
                        </a:spcBef>
                        <a:spcAft>
                          <a:spcPts val="0"/>
                        </a:spcAft>
                      </a:pPr>
                      <a:r>
                        <a:rPr lang="en-US" sz="2000" kern="100">
                          <a:effectLst/>
                        </a:rPr>
                        <a:t>Interview</a:t>
                      </a:r>
                      <a:endParaRPr lang="en-US" sz="2000" kern="100">
                        <a:solidFill>
                          <a:schemeClr val="dk1"/>
                        </a:solidFill>
                        <a:effectLst/>
                        <a:latin typeface="+mn-lt"/>
                        <a:ea typeface="+mn-ea"/>
                        <a:cs typeface="+mn-cs"/>
                      </a:endParaRPr>
                    </a:p>
                  </a:txBody>
                  <a:tcPr marL="64997" marR="64997" marT="0" marB="0" anchor="ctr"/>
                </a:tc>
                <a:tc>
                  <a:txBody>
                    <a:bodyPr/>
                    <a:lstStyle/>
                    <a:p>
                      <a:pPr marL="0" marR="0" algn="ctr" defTabSz="914400" rtl="0" eaLnBrk="1" latinLnBrk="0" hangingPunct="1">
                        <a:lnSpc>
                          <a:spcPct val="107000"/>
                        </a:lnSpc>
                        <a:spcBef>
                          <a:spcPts val="0"/>
                        </a:spcBef>
                        <a:spcAft>
                          <a:spcPts val="0"/>
                        </a:spcAft>
                      </a:pPr>
                      <a:r>
                        <a:rPr lang="en-US" sz="2000" kern="100">
                          <a:effectLst/>
                        </a:rPr>
                        <a:t>simple operation mode; precise control by clicking</a:t>
                      </a:r>
                      <a:endParaRPr lang="en-US" sz="2000" kern="100">
                        <a:solidFill>
                          <a:schemeClr val="dk1"/>
                        </a:solidFill>
                        <a:effectLst/>
                        <a:latin typeface="+mn-lt"/>
                        <a:ea typeface="+mn-ea"/>
                        <a:cs typeface="+mn-cs"/>
                      </a:endParaRPr>
                    </a:p>
                  </a:txBody>
                  <a:tcPr marL="64997" marR="64997" marT="0" marB="0" anchor="ctr"/>
                </a:tc>
                <a:tc>
                  <a:txBody>
                    <a:bodyPr/>
                    <a:lstStyle/>
                    <a:p>
                      <a:pPr marL="0" marR="0" algn="ctr" defTabSz="914400" rtl="0" eaLnBrk="1" latinLnBrk="0" hangingPunct="1">
                        <a:lnSpc>
                          <a:spcPct val="107000"/>
                        </a:lnSpc>
                        <a:spcBef>
                          <a:spcPts val="0"/>
                        </a:spcBef>
                        <a:spcAft>
                          <a:spcPts val="0"/>
                        </a:spcAft>
                      </a:pPr>
                      <a:r>
                        <a:rPr lang="en-US" sz="2000" kern="100" dirty="0">
                          <a:effectLst/>
                        </a:rPr>
                        <a:t>none</a:t>
                      </a:r>
                      <a:endParaRPr lang="en-US" sz="2000" kern="100" dirty="0">
                        <a:solidFill>
                          <a:schemeClr val="dk1"/>
                        </a:solidFill>
                        <a:effectLst/>
                        <a:latin typeface="+mn-lt"/>
                        <a:ea typeface="+mn-ea"/>
                        <a:cs typeface="+mn-cs"/>
                      </a:endParaRPr>
                    </a:p>
                  </a:txBody>
                  <a:tcPr marL="64997" marR="64997" marT="0" marB="0" anchor="ctr"/>
                </a:tc>
                <a:extLst>
                  <a:ext uri="{0D108BD9-81ED-4DB2-BD59-A6C34878D82A}">
                    <a16:rowId xmlns:a16="http://schemas.microsoft.com/office/drawing/2014/main" val="74876823"/>
                  </a:ext>
                </a:extLst>
              </a:tr>
              <a:tr h="419468">
                <a:tc>
                  <a:txBody>
                    <a:bodyPr/>
                    <a:lstStyle/>
                    <a:p>
                      <a:pPr marL="0" marR="0" algn="ctr" defTabSz="914400" rtl="0" eaLnBrk="1" latinLnBrk="0" hangingPunct="1">
                        <a:lnSpc>
                          <a:spcPct val="107000"/>
                        </a:lnSpc>
                        <a:spcBef>
                          <a:spcPts val="0"/>
                        </a:spcBef>
                        <a:spcAft>
                          <a:spcPts val="0"/>
                        </a:spcAft>
                      </a:pPr>
                      <a:r>
                        <a:rPr lang="en-US" sz="2000" kern="100">
                          <a:effectLst/>
                        </a:rPr>
                        <a:t>Degree of difficulty</a:t>
                      </a:r>
                      <a:endParaRPr lang="en-US" sz="2000" kern="100">
                        <a:solidFill>
                          <a:schemeClr val="dk1"/>
                        </a:solidFill>
                        <a:effectLst/>
                        <a:latin typeface="+mn-lt"/>
                        <a:ea typeface="+mn-ea"/>
                        <a:cs typeface="+mn-cs"/>
                      </a:endParaRPr>
                    </a:p>
                  </a:txBody>
                  <a:tcPr marL="64997" marR="64997" marT="0" marB="0" anchor="ctr"/>
                </a:tc>
                <a:tc>
                  <a:txBody>
                    <a:bodyPr/>
                    <a:lstStyle/>
                    <a:p>
                      <a:pPr marL="0" marR="0" algn="ctr" defTabSz="914400" rtl="0" eaLnBrk="1" latinLnBrk="0" hangingPunct="1">
                        <a:lnSpc>
                          <a:spcPct val="107000"/>
                        </a:lnSpc>
                        <a:spcBef>
                          <a:spcPts val="0"/>
                        </a:spcBef>
                        <a:spcAft>
                          <a:spcPts val="0"/>
                        </a:spcAft>
                      </a:pPr>
                      <a:r>
                        <a:rPr lang="en-US" sz="2000" kern="100">
                          <a:effectLst/>
                        </a:rPr>
                        <a:t>Interview</a:t>
                      </a:r>
                      <a:endParaRPr lang="en-US" sz="2000" kern="100">
                        <a:solidFill>
                          <a:schemeClr val="dk1"/>
                        </a:solidFill>
                        <a:effectLst/>
                        <a:latin typeface="+mn-lt"/>
                        <a:ea typeface="+mn-ea"/>
                        <a:cs typeface="+mn-cs"/>
                      </a:endParaRPr>
                    </a:p>
                  </a:txBody>
                  <a:tcPr marL="64997" marR="64997" marT="0" marB="0" anchor="ctr"/>
                </a:tc>
                <a:tc>
                  <a:txBody>
                    <a:bodyPr/>
                    <a:lstStyle/>
                    <a:p>
                      <a:pPr marL="0" marR="0" algn="ctr" defTabSz="914400" rtl="0" eaLnBrk="1" latinLnBrk="0" hangingPunct="1">
                        <a:lnSpc>
                          <a:spcPct val="107000"/>
                        </a:lnSpc>
                        <a:spcBef>
                          <a:spcPts val="0"/>
                        </a:spcBef>
                        <a:spcAft>
                          <a:spcPts val="0"/>
                        </a:spcAft>
                      </a:pPr>
                      <a:r>
                        <a:rPr lang="en-US" sz="2000" kern="100" dirty="0">
                          <a:effectLst/>
                        </a:rPr>
                        <a:t>Simple</a:t>
                      </a:r>
                      <a:endParaRPr lang="en-US" sz="2000" kern="100" dirty="0">
                        <a:solidFill>
                          <a:schemeClr val="dk1"/>
                        </a:solidFill>
                        <a:effectLst/>
                        <a:latin typeface="+mn-lt"/>
                        <a:ea typeface="+mn-ea"/>
                        <a:cs typeface="+mn-cs"/>
                      </a:endParaRPr>
                    </a:p>
                  </a:txBody>
                  <a:tcPr marL="64997" marR="64997" marT="0" marB="0" anchor="ctr"/>
                </a:tc>
                <a:tc>
                  <a:txBody>
                    <a:bodyPr/>
                    <a:lstStyle/>
                    <a:p>
                      <a:pPr marL="0" marR="0" algn="ctr" defTabSz="914400" rtl="0" eaLnBrk="1" latinLnBrk="0" hangingPunct="1">
                        <a:lnSpc>
                          <a:spcPct val="107000"/>
                        </a:lnSpc>
                        <a:spcBef>
                          <a:spcPts val="0"/>
                        </a:spcBef>
                        <a:spcAft>
                          <a:spcPts val="0"/>
                        </a:spcAft>
                      </a:pPr>
                      <a:r>
                        <a:rPr lang="en-US" sz="2000" kern="100" dirty="0">
                          <a:effectLst/>
                        </a:rPr>
                        <a:t>Simple</a:t>
                      </a:r>
                      <a:endParaRPr lang="en-US" sz="2000" kern="100" dirty="0">
                        <a:solidFill>
                          <a:schemeClr val="dk1"/>
                        </a:solidFill>
                        <a:effectLst/>
                        <a:latin typeface="+mn-lt"/>
                        <a:ea typeface="+mn-ea"/>
                        <a:cs typeface="+mn-cs"/>
                      </a:endParaRPr>
                    </a:p>
                  </a:txBody>
                  <a:tcPr marL="64997" marR="64997" marT="0" marB="0" anchor="ctr"/>
                </a:tc>
                <a:extLst>
                  <a:ext uri="{0D108BD9-81ED-4DB2-BD59-A6C34878D82A}">
                    <a16:rowId xmlns:a16="http://schemas.microsoft.com/office/drawing/2014/main" val="2711596561"/>
                  </a:ext>
                </a:extLst>
              </a:tr>
            </a:tbl>
          </a:graphicData>
        </a:graphic>
      </p:graphicFrame>
      <p:sp>
        <p:nvSpPr>
          <p:cNvPr id="5" name="矩形 4">
            <a:extLst>
              <a:ext uri="{FF2B5EF4-FFF2-40B4-BE49-F238E27FC236}">
                <a16:creationId xmlns:a16="http://schemas.microsoft.com/office/drawing/2014/main" id="{43CF1091-8FEB-41CD-A005-F2DF69451447}"/>
              </a:ext>
            </a:extLst>
          </p:cNvPr>
          <p:cNvSpPr/>
          <p:nvPr/>
        </p:nvSpPr>
        <p:spPr>
          <a:xfrm>
            <a:off x="475488" y="350399"/>
            <a:ext cx="3099459" cy="461665"/>
          </a:xfrm>
          <a:prstGeom prst="rect">
            <a:avLst/>
          </a:prstGeom>
        </p:spPr>
        <p:txBody>
          <a:bodyPr wrap="square">
            <a:spAutoFit/>
          </a:bodyPr>
          <a:lstStyle/>
          <a:p>
            <a:r>
              <a:rPr lang="en-US" sz="2400" dirty="0"/>
              <a:t>Experimental Results</a:t>
            </a:r>
          </a:p>
        </p:txBody>
      </p:sp>
    </p:spTree>
    <p:extLst>
      <p:ext uri="{BB962C8B-B14F-4D97-AF65-F5344CB8AC3E}">
        <p14:creationId xmlns:p14="http://schemas.microsoft.com/office/powerpoint/2010/main" val="3426607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E44B5-77D7-4F15-8501-23B247E4F8A2}"/>
              </a:ext>
            </a:extLst>
          </p:cNvPr>
          <p:cNvSpPr>
            <a:spLocks noGrp="1"/>
          </p:cNvSpPr>
          <p:nvPr>
            <p:ph type="title"/>
          </p:nvPr>
        </p:nvSpPr>
        <p:spPr/>
        <p:txBody>
          <a:bodyPr/>
          <a:lstStyle/>
          <a:p>
            <a:r>
              <a:rPr lang="en-US" dirty="0"/>
              <a:t>MR Chemistry Lab Evaluation </a:t>
            </a:r>
          </a:p>
        </p:txBody>
      </p:sp>
      <p:sp>
        <p:nvSpPr>
          <p:cNvPr id="3" name="内容占位符 2">
            <a:extLst>
              <a:ext uri="{FF2B5EF4-FFF2-40B4-BE49-F238E27FC236}">
                <a16:creationId xmlns:a16="http://schemas.microsoft.com/office/drawing/2014/main" id="{DB7F9133-E087-4EF3-A43F-F73DE86CCCFA}"/>
              </a:ext>
            </a:extLst>
          </p:cNvPr>
          <p:cNvSpPr>
            <a:spLocks noGrp="1"/>
          </p:cNvSpPr>
          <p:nvPr>
            <p:ph idx="1"/>
          </p:nvPr>
        </p:nvSpPr>
        <p:spPr>
          <a:xfrm>
            <a:off x="677334" y="1597153"/>
            <a:ext cx="10868490" cy="4444210"/>
          </a:xfrm>
        </p:spPr>
        <p:txBody>
          <a:bodyPr>
            <a:normAutofit/>
          </a:bodyPr>
          <a:lstStyle/>
          <a:p>
            <a:r>
              <a:rPr lang="en-US" sz="2000" dirty="0"/>
              <a:t>Experimental Objects</a:t>
            </a:r>
          </a:p>
          <a:p>
            <a:pPr lvl="1"/>
            <a:r>
              <a:rPr lang="en-US" sz="2000" dirty="0"/>
              <a:t>45 students from the Chemistry Department of certain university are chosen to be experimental objects. The evaluation has two experimental groups and one comparative group, among which the Leap Motion experimental group has 15 objects, the Oculus HMD experimental group has 15 objects and the comparative group has 15 objects in different genders. Two chemical teachers participate in the evaluation. Besides, all experimental objects should familiarize with equipment and operation mode before evaluation</a:t>
            </a:r>
          </a:p>
          <a:p>
            <a:r>
              <a:rPr lang="en-US" sz="2000" dirty="0"/>
              <a:t>Research Design</a:t>
            </a:r>
          </a:p>
          <a:p>
            <a:pPr lvl="1"/>
            <a:r>
              <a:rPr lang="en-US" sz="2000" dirty="0"/>
              <a:t>Users in the experimental group utilize VR equipment in art exhibition appreciation, while experimental objects in the comparative group go to the real art exhibition scene to appreciate art works and later give evaluation</a:t>
            </a:r>
          </a:p>
          <a:p>
            <a:endParaRPr lang="en-US" dirty="0"/>
          </a:p>
        </p:txBody>
      </p:sp>
    </p:spTree>
    <p:extLst>
      <p:ext uri="{BB962C8B-B14F-4D97-AF65-F5344CB8AC3E}">
        <p14:creationId xmlns:p14="http://schemas.microsoft.com/office/powerpoint/2010/main" val="180458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5F306642-E63F-4179-B247-821FFF03493C}"/>
              </a:ext>
            </a:extLst>
          </p:cNvPr>
          <p:cNvGraphicFramePr>
            <a:graphicFrameLocks noGrp="1"/>
          </p:cNvGraphicFramePr>
          <p:nvPr>
            <p:ph idx="1"/>
            <p:extLst>
              <p:ext uri="{D42A27DB-BD31-4B8C-83A1-F6EECF244321}">
                <p14:modId xmlns:p14="http://schemas.microsoft.com/office/powerpoint/2010/main" val="1053813654"/>
              </p:ext>
            </p:extLst>
          </p:nvPr>
        </p:nvGraphicFramePr>
        <p:xfrm>
          <a:off x="463296" y="748546"/>
          <a:ext cx="11484864" cy="5809877"/>
        </p:xfrm>
        <a:graphic>
          <a:graphicData uri="http://schemas.openxmlformats.org/drawingml/2006/table">
            <a:tbl>
              <a:tblPr firstRow="1" firstCol="1" bandRow="1">
                <a:tableStyleId>{5940675A-B579-460E-94D1-54222C63F5DA}</a:tableStyleId>
              </a:tblPr>
              <a:tblGrid>
                <a:gridCol w="1504450">
                  <a:extLst>
                    <a:ext uri="{9D8B030D-6E8A-4147-A177-3AD203B41FA5}">
                      <a16:colId xmlns:a16="http://schemas.microsoft.com/office/drawing/2014/main" val="3366321810"/>
                    </a:ext>
                  </a:extLst>
                </a:gridCol>
                <a:gridCol w="1276096">
                  <a:extLst>
                    <a:ext uri="{9D8B030D-6E8A-4147-A177-3AD203B41FA5}">
                      <a16:colId xmlns:a16="http://schemas.microsoft.com/office/drawing/2014/main" val="152122735"/>
                    </a:ext>
                  </a:extLst>
                </a:gridCol>
                <a:gridCol w="2641431">
                  <a:extLst>
                    <a:ext uri="{9D8B030D-6E8A-4147-A177-3AD203B41FA5}">
                      <a16:colId xmlns:a16="http://schemas.microsoft.com/office/drawing/2014/main" val="1582922126"/>
                    </a:ext>
                  </a:extLst>
                </a:gridCol>
                <a:gridCol w="3322639">
                  <a:extLst>
                    <a:ext uri="{9D8B030D-6E8A-4147-A177-3AD203B41FA5}">
                      <a16:colId xmlns:a16="http://schemas.microsoft.com/office/drawing/2014/main" val="1622729464"/>
                    </a:ext>
                  </a:extLst>
                </a:gridCol>
                <a:gridCol w="2740248">
                  <a:extLst>
                    <a:ext uri="{9D8B030D-6E8A-4147-A177-3AD203B41FA5}">
                      <a16:colId xmlns:a16="http://schemas.microsoft.com/office/drawing/2014/main" val="2172018472"/>
                    </a:ext>
                  </a:extLst>
                </a:gridCol>
              </a:tblGrid>
              <a:tr h="404627">
                <a:tc rowSpan="2">
                  <a:txBody>
                    <a:bodyPr/>
                    <a:lstStyle/>
                    <a:p>
                      <a:pPr marL="0" marR="0" algn="ctr" defTabSz="914400" rtl="0" eaLnBrk="1" latinLnBrk="0" hangingPunct="1">
                        <a:lnSpc>
                          <a:spcPct val="107000"/>
                        </a:lnSpc>
                        <a:spcBef>
                          <a:spcPts val="0"/>
                        </a:spcBef>
                        <a:spcAft>
                          <a:spcPts val="0"/>
                        </a:spcAft>
                      </a:pPr>
                      <a:r>
                        <a:rPr lang="en-US" sz="2000" kern="100" dirty="0">
                          <a:solidFill>
                            <a:schemeClr val="tx1"/>
                          </a:solidFill>
                          <a:effectLst/>
                          <a:latin typeface="+mn-lt"/>
                          <a:ea typeface="+mn-ea"/>
                          <a:cs typeface="+mn-cs"/>
                        </a:rPr>
                        <a:t>Gauge Dimensions</a:t>
                      </a:r>
                    </a:p>
                  </a:txBody>
                  <a:tcPr marL="68161" marR="68161" marT="0" marB="0" anchor="ctr"/>
                </a:tc>
                <a:tc rowSpan="2">
                  <a:txBody>
                    <a:bodyPr/>
                    <a:lstStyle/>
                    <a:p>
                      <a:pPr marL="0" marR="0" algn="ctr" defTabSz="914400" rtl="0" eaLnBrk="1" latinLnBrk="0" hangingPunct="1">
                        <a:lnSpc>
                          <a:spcPct val="107000"/>
                        </a:lnSpc>
                        <a:spcBef>
                          <a:spcPts val="0"/>
                        </a:spcBef>
                        <a:spcAft>
                          <a:spcPts val="0"/>
                        </a:spcAft>
                      </a:pPr>
                      <a:r>
                        <a:rPr lang="en-US" sz="2000" kern="100" dirty="0">
                          <a:solidFill>
                            <a:schemeClr val="tx1"/>
                          </a:solidFill>
                          <a:effectLst/>
                          <a:latin typeface="+mn-lt"/>
                          <a:ea typeface="+mn-ea"/>
                          <a:cs typeface="+mn-cs"/>
                        </a:rPr>
                        <a:t>Evaluation Method</a:t>
                      </a:r>
                    </a:p>
                  </a:txBody>
                  <a:tcPr marL="68161" marR="68161" marT="0" marB="0" anchor="ctr"/>
                </a:tc>
                <a:tc gridSpan="3">
                  <a:txBody>
                    <a:bodyPr/>
                    <a:lstStyle/>
                    <a:p>
                      <a:pPr marL="0" marR="0" algn="ctr" defTabSz="914400" rtl="0" eaLnBrk="1" latinLnBrk="0" hangingPunct="1">
                        <a:lnSpc>
                          <a:spcPct val="107000"/>
                        </a:lnSpc>
                        <a:spcBef>
                          <a:spcPts val="0"/>
                        </a:spcBef>
                        <a:spcAft>
                          <a:spcPts val="0"/>
                        </a:spcAft>
                      </a:pPr>
                      <a:r>
                        <a:rPr lang="en-US" sz="2000" kern="100">
                          <a:solidFill>
                            <a:schemeClr val="tx1"/>
                          </a:solidFill>
                          <a:effectLst/>
                          <a:latin typeface="+mn-lt"/>
                          <a:ea typeface="+mn-ea"/>
                          <a:cs typeface="+mn-cs"/>
                        </a:rPr>
                        <a:t>Evaluation result</a:t>
                      </a:r>
                    </a:p>
                  </a:txBody>
                  <a:tcPr marL="68161" marR="68161"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18233720"/>
                  </a:ext>
                </a:extLst>
              </a:tr>
              <a:tr h="404627">
                <a:tc vMerge="1">
                  <a:txBody>
                    <a:bodyPr/>
                    <a:lstStyle/>
                    <a:p>
                      <a:endParaRPr lang="en-US"/>
                    </a:p>
                  </a:txBody>
                  <a:tcPr/>
                </a:tc>
                <a:tc vMerge="1">
                  <a:txBody>
                    <a:bodyPr/>
                    <a:lstStyle/>
                    <a:p>
                      <a:endParaRPr lang="en-US"/>
                    </a:p>
                  </a:txBody>
                  <a:tcPr/>
                </a:tc>
                <a:tc>
                  <a:txBody>
                    <a:bodyPr/>
                    <a:lstStyle/>
                    <a:p>
                      <a:pPr marL="0" marR="0" algn="ctr" defTabSz="914400" rtl="0" eaLnBrk="1" latinLnBrk="0" hangingPunct="1">
                        <a:lnSpc>
                          <a:spcPct val="107000"/>
                        </a:lnSpc>
                        <a:spcBef>
                          <a:spcPts val="0"/>
                        </a:spcBef>
                        <a:spcAft>
                          <a:spcPts val="0"/>
                        </a:spcAft>
                      </a:pPr>
                      <a:r>
                        <a:rPr lang="en-US" sz="2000" kern="100" dirty="0">
                          <a:solidFill>
                            <a:schemeClr val="tx1"/>
                          </a:solidFill>
                          <a:effectLst/>
                          <a:latin typeface="+mn-lt"/>
                          <a:ea typeface="+mn-ea"/>
                          <a:cs typeface="+mn-cs"/>
                        </a:rPr>
                        <a:t>Leap Motion Experimental group</a:t>
                      </a:r>
                    </a:p>
                  </a:txBody>
                  <a:tcPr marL="68161" marR="68161" marT="0" marB="0" anchor="ctr"/>
                </a:tc>
                <a:tc>
                  <a:txBody>
                    <a:bodyPr/>
                    <a:lstStyle/>
                    <a:p>
                      <a:pPr marL="0" marR="0" algn="ctr" defTabSz="914400" rtl="0" eaLnBrk="1" latinLnBrk="0" hangingPunct="1">
                        <a:lnSpc>
                          <a:spcPct val="107000"/>
                        </a:lnSpc>
                        <a:spcBef>
                          <a:spcPts val="0"/>
                        </a:spcBef>
                        <a:spcAft>
                          <a:spcPts val="0"/>
                        </a:spcAft>
                      </a:pPr>
                      <a:r>
                        <a:rPr lang="en-US" sz="2000" kern="100">
                          <a:solidFill>
                            <a:schemeClr val="tx1"/>
                          </a:solidFill>
                          <a:effectLst/>
                          <a:latin typeface="+mn-lt"/>
                          <a:ea typeface="+mn-ea"/>
                          <a:cs typeface="+mn-cs"/>
                        </a:rPr>
                        <a:t>Oculus HMD experimental group</a:t>
                      </a:r>
                    </a:p>
                  </a:txBody>
                  <a:tcPr marL="68161" marR="68161" marT="0" marB="0" anchor="ctr"/>
                </a:tc>
                <a:tc>
                  <a:txBody>
                    <a:bodyPr/>
                    <a:lstStyle/>
                    <a:p>
                      <a:pPr marL="0" marR="0" algn="ctr" defTabSz="914400" rtl="0" eaLnBrk="1" latinLnBrk="0" hangingPunct="1">
                        <a:lnSpc>
                          <a:spcPct val="107000"/>
                        </a:lnSpc>
                        <a:spcBef>
                          <a:spcPts val="0"/>
                        </a:spcBef>
                        <a:spcAft>
                          <a:spcPts val="0"/>
                        </a:spcAft>
                      </a:pPr>
                      <a:r>
                        <a:rPr lang="en-US" sz="2000" kern="100">
                          <a:solidFill>
                            <a:schemeClr val="tx1"/>
                          </a:solidFill>
                          <a:effectLst/>
                          <a:latin typeface="+mn-lt"/>
                          <a:ea typeface="+mn-ea"/>
                          <a:cs typeface="+mn-cs"/>
                        </a:rPr>
                        <a:t>Control group</a:t>
                      </a:r>
                    </a:p>
                  </a:txBody>
                  <a:tcPr marL="68161" marR="68161" marT="0" marB="0" anchor="ctr"/>
                </a:tc>
                <a:extLst>
                  <a:ext uri="{0D108BD9-81ED-4DB2-BD59-A6C34878D82A}">
                    <a16:rowId xmlns:a16="http://schemas.microsoft.com/office/drawing/2014/main" val="562218520"/>
                  </a:ext>
                </a:extLst>
              </a:tr>
              <a:tr h="517820">
                <a:tc>
                  <a:txBody>
                    <a:bodyPr/>
                    <a:lstStyle/>
                    <a:p>
                      <a:pPr marL="0" marR="0" algn="ctr" defTabSz="914400" rtl="0" eaLnBrk="1" latinLnBrk="0" hangingPunct="1">
                        <a:lnSpc>
                          <a:spcPct val="107000"/>
                        </a:lnSpc>
                        <a:spcBef>
                          <a:spcPts val="0"/>
                        </a:spcBef>
                        <a:spcAft>
                          <a:spcPts val="0"/>
                        </a:spcAft>
                      </a:pPr>
                      <a:r>
                        <a:rPr lang="en-US" sz="2000" kern="100" dirty="0">
                          <a:solidFill>
                            <a:schemeClr val="tx1"/>
                          </a:solidFill>
                          <a:effectLst/>
                          <a:latin typeface="+mn-lt"/>
                          <a:ea typeface="+mn-ea"/>
                          <a:cs typeface="+mn-cs"/>
                        </a:rPr>
                        <a:t>Hardware equipment</a:t>
                      </a:r>
                    </a:p>
                  </a:txBody>
                  <a:tcPr marL="68161" marR="68161" marT="0" marB="0" anchor="ctr"/>
                </a:tc>
                <a:tc>
                  <a:txBody>
                    <a:bodyPr/>
                    <a:lstStyle/>
                    <a:p>
                      <a:pPr marL="0" marR="0" algn="ctr" defTabSz="914400" rtl="0" eaLnBrk="1" latinLnBrk="0" hangingPunct="1">
                        <a:lnSpc>
                          <a:spcPct val="107000"/>
                        </a:lnSpc>
                        <a:spcBef>
                          <a:spcPts val="0"/>
                        </a:spcBef>
                        <a:spcAft>
                          <a:spcPts val="0"/>
                        </a:spcAft>
                      </a:pPr>
                      <a:r>
                        <a:rPr lang="en-US" sz="2000" kern="100">
                          <a:solidFill>
                            <a:schemeClr val="tx1"/>
                          </a:solidFill>
                          <a:effectLst/>
                          <a:latin typeface="+mn-lt"/>
                          <a:ea typeface="+mn-ea"/>
                          <a:cs typeface="+mn-cs"/>
                        </a:rPr>
                        <a:t>Record</a:t>
                      </a:r>
                    </a:p>
                  </a:txBody>
                  <a:tcPr marL="68161" marR="68161" marT="0" marB="0" anchor="ctr"/>
                </a:tc>
                <a:tc>
                  <a:txBody>
                    <a:bodyPr/>
                    <a:lstStyle/>
                    <a:p>
                      <a:pPr marL="0" marR="0" algn="ctr" defTabSz="914400" rtl="0" eaLnBrk="1" latinLnBrk="0" hangingPunct="1">
                        <a:lnSpc>
                          <a:spcPct val="107000"/>
                        </a:lnSpc>
                        <a:spcBef>
                          <a:spcPts val="0"/>
                        </a:spcBef>
                        <a:spcAft>
                          <a:spcPts val="0"/>
                        </a:spcAft>
                      </a:pPr>
                      <a:r>
                        <a:rPr lang="en-US" sz="2000" kern="100" dirty="0">
                          <a:solidFill>
                            <a:schemeClr val="tx1"/>
                          </a:solidFill>
                          <a:effectLst/>
                          <a:latin typeface="+mn-lt"/>
                          <a:ea typeface="+mn-ea"/>
                          <a:cs typeface="+mn-cs"/>
                        </a:rPr>
                        <a:t>Leap Motion</a:t>
                      </a:r>
                    </a:p>
                    <a:p>
                      <a:pPr marL="0" marR="0" algn="ctr" defTabSz="914400" rtl="0" eaLnBrk="1" latinLnBrk="0" hangingPunct="1">
                        <a:lnSpc>
                          <a:spcPct val="107000"/>
                        </a:lnSpc>
                        <a:spcBef>
                          <a:spcPts val="0"/>
                        </a:spcBef>
                        <a:spcAft>
                          <a:spcPts val="0"/>
                        </a:spcAft>
                      </a:pPr>
                      <a:r>
                        <a:rPr lang="en-US" sz="2000" kern="100" dirty="0" err="1">
                          <a:solidFill>
                            <a:schemeClr val="tx1"/>
                          </a:solidFill>
                          <a:effectLst/>
                          <a:latin typeface="+mn-lt"/>
                          <a:ea typeface="+mn-ea"/>
                          <a:cs typeface="+mn-cs"/>
                        </a:rPr>
                        <a:t>Andriod</a:t>
                      </a:r>
                      <a:r>
                        <a:rPr lang="en-US" sz="2000" kern="100" dirty="0">
                          <a:solidFill>
                            <a:schemeClr val="tx1"/>
                          </a:solidFill>
                          <a:effectLst/>
                          <a:latin typeface="+mn-lt"/>
                          <a:ea typeface="+mn-ea"/>
                          <a:cs typeface="+mn-cs"/>
                        </a:rPr>
                        <a:t> phone</a:t>
                      </a:r>
                    </a:p>
                  </a:txBody>
                  <a:tcPr marL="68161" marR="68161" marT="0" marB="0" anchor="ctr"/>
                </a:tc>
                <a:tc>
                  <a:txBody>
                    <a:bodyPr/>
                    <a:lstStyle/>
                    <a:p>
                      <a:pPr marL="0" marR="0" algn="ctr" defTabSz="914400" rtl="0" eaLnBrk="1" latinLnBrk="0" hangingPunct="1">
                        <a:lnSpc>
                          <a:spcPct val="107000"/>
                        </a:lnSpc>
                        <a:spcBef>
                          <a:spcPts val="0"/>
                        </a:spcBef>
                        <a:spcAft>
                          <a:spcPts val="0"/>
                        </a:spcAft>
                      </a:pPr>
                      <a:r>
                        <a:rPr lang="en-US" sz="2000" kern="100">
                          <a:solidFill>
                            <a:schemeClr val="tx1"/>
                          </a:solidFill>
                          <a:effectLst/>
                          <a:latin typeface="+mn-lt"/>
                          <a:ea typeface="+mn-ea"/>
                          <a:cs typeface="+mn-cs"/>
                        </a:rPr>
                        <a:t>expensive, poor mobility</a:t>
                      </a:r>
                    </a:p>
                  </a:txBody>
                  <a:tcPr marL="68161" marR="68161" marT="0" marB="0" anchor="ctr"/>
                </a:tc>
                <a:tc>
                  <a:txBody>
                    <a:bodyPr/>
                    <a:lstStyle/>
                    <a:p>
                      <a:pPr marL="0" marR="0" algn="ctr" defTabSz="914400" rtl="0" eaLnBrk="1" latinLnBrk="0" hangingPunct="1">
                        <a:lnSpc>
                          <a:spcPct val="107000"/>
                        </a:lnSpc>
                        <a:spcBef>
                          <a:spcPts val="0"/>
                        </a:spcBef>
                        <a:spcAft>
                          <a:spcPts val="0"/>
                        </a:spcAft>
                      </a:pPr>
                      <a:r>
                        <a:rPr lang="en-US" sz="2000" kern="100">
                          <a:solidFill>
                            <a:schemeClr val="tx1"/>
                          </a:solidFill>
                          <a:effectLst/>
                          <a:latin typeface="+mn-lt"/>
                          <a:ea typeface="+mn-ea"/>
                          <a:cs typeface="+mn-cs"/>
                        </a:rPr>
                        <a:t>none</a:t>
                      </a:r>
                    </a:p>
                  </a:txBody>
                  <a:tcPr marL="68161" marR="68161" marT="0" marB="0" anchor="ctr"/>
                </a:tc>
                <a:extLst>
                  <a:ext uri="{0D108BD9-81ED-4DB2-BD59-A6C34878D82A}">
                    <a16:rowId xmlns:a16="http://schemas.microsoft.com/office/drawing/2014/main" val="3687121862"/>
                  </a:ext>
                </a:extLst>
              </a:tr>
              <a:tr h="1040452">
                <a:tc>
                  <a:txBody>
                    <a:bodyPr/>
                    <a:lstStyle/>
                    <a:p>
                      <a:pPr marL="0" marR="0" algn="ctr" defTabSz="914400" rtl="0" eaLnBrk="1" latinLnBrk="0" hangingPunct="1">
                        <a:lnSpc>
                          <a:spcPct val="107000"/>
                        </a:lnSpc>
                        <a:spcBef>
                          <a:spcPts val="0"/>
                        </a:spcBef>
                        <a:spcAft>
                          <a:spcPts val="0"/>
                        </a:spcAft>
                      </a:pPr>
                      <a:r>
                        <a:rPr lang="en-US" sz="2000" kern="100" dirty="0">
                          <a:solidFill>
                            <a:schemeClr val="tx1"/>
                          </a:solidFill>
                          <a:effectLst/>
                          <a:latin typeface="+mn-lt"/>
                          <a:ea typeface="+mn-ea"/>
                          <a:cs typeface="+mn-cs"/>
                        </a:rPr>
                        <a:t>Immersive</a:t>
                      </a:r>
                    </a:p>
                  </a:txBody>
                  <a:tcPr marL="68161" marR="68161" marT="0" marB="0" anchor="ctr"/>
                </a:tc>
                <a:tc>
                  <a:txBody>
                    <a:bodyPr/>
                    <a:lstStyle/>
                    <a:p>
                      <a:pPr marL="0" marR="0" algn="ctr" defTabSz="914400" rtl="0" eaLnBrk="1" latinLnBrk="0" hangingPunct="1">
                        <a:lnSpc>
                          <a:spcPct val="107000"/>
                        </a:lnSpc>
                        <a:spcBef>
                          <a:spcPts val="0"/>
                        </a:spcBef>
                        <a:spcAft>
                          <a:spcPts val="0"/>
                        </a:spcAft>
                      </a:pPr>
                      <a:r>
                        <a:rPr lang="en-US" sz="2000" kern="100">
                          <a:solidFill>
                            <a:schemeClr val="tx1"/>
                          </a:solidFill>
                          <a:effectLst/>
                          <a:latin typeface="+mn-lt"/>
                          <a:ea typeface="+mn-ea"/>
                          <a:cs typeface="+mn-cs"/>
                        </a:rPr>
                        <a:t>Interview</a:t>
                      </a:r>
                    </a:p>
                  </a:txBody>
                  <a:tcPr marL="68161" marR="68161" marT="0" marB="0" anchor="ctr"/>
                </a:tc>
                <a:tc>
                  <a:txBody>
                    <a:bodyPr/>
                    <a:lstStyle/>
                    <a:p>
                      <a:pPr marL="0" marR="0" algn="ctr" defTabSz="914400" rtl="0" eaLnBrk="1" latinLnBrk="0" hangingPunct="1">
                        <a:lnSpc>
                          <a:spcPct val="107000"/>
                        </a:lnSpc>
                        <a:spcBef>
                          <a:spcPts val="0"/>
                        </a:spcBef>
                        <a:spcAft>
                          <a:spcPts val="0"/>
                        </a:spcAft>
                      </a:pPr>
                      <a:r>
                        <a:rPr lang="en-US" sz="2000" kern="100" dirty="0">
                          <a:solidFill>
                            <a:schemeClr val="tx1"/>
                          </a:solidFill>
                          <a:effectLst/>
                          <a:latin typeface="+mn-lt"/>
                          <a:ea typeface="+mn-ea"/>
                          <a:cs typeface="+mn-cs"/>
                        </a:rPr>
                        <a:t>Relatively strong</a:t>
                      </a:r>
                    </a:p>
                  </a:txBody>
                  <a:tcPr marL="68161" marR="68161" marT="0" marB="0" anchor="ctr"/>
                </a:tc>
                <a:tc>
                  <a:txBody>
                    <a:bodyPr/>
                    <a:lstStyle/>
                    <a:p>
                      <a:pPr marL="0" marR="0" algn="ctr" defTabSz="914400" rtl="0" eaLnBrk="1" latinLnBrk="0" hangingPunct="1">
                        <a:lnSpc>
                          <a:spcPct val="107000"/>
                        </a:lnSpc>
                        <a:spcBef>
                          <a:spcPts val="0"/>
                        </a:spcBef>
                        <a:spcAft>
                          <a:spcPts val="0"/>
                        </a:spcAft>
                      </a:pPr>
                      <a:r>
                        <a:rPr lang="en-US" sz="2000" kern="100" dirty="0">
                          <a:solidFill>
                            <a:schemeClr val="tx1"/>
                          </a:solidFill>
                          <a:effectLst/>
                          <a:latin typeface="+mn-lt"/>
                          <a:ea typeface="+mn-ea"/>
                          <a:cs typeface="+mn-cs"/>
                        </a:rPr>
                        <a:t>Strong</a:t>
                      </a:r>
                    </a:p>
                  </a:txBody>
                  <a:tcPr marL="68161" marR="68161" marT="0" marB="0" anchor="ctr"/>
                </a:tc>
                <a:tc>
                  <a:txBody>
                    <a:bodyPr/>
                    <a:lstStyle/>
                    <a:p>
                      <a:pPr marL="0" marR="0" algn="ctr" defTabSz="914400" rtl="0" eaLnBrk="1" latinLnBrk="0" hangingPunct="1">
                        <a:lnSpc>
                          <a:spcPct val="107000"/>
                        </a:lnSpc>
                        <a:spcBef>
                          <a:spcPts val="0"/>
                        </a:spcBef>
                        <a:spcAft>
                          <a:spcPts val="0"/>
                        </a:spcAft>
                      </a:pPr>
                      <a:r>
                        <a:rPr lang="en-US" sz="2000" kern="100" dirty="0">
                          <a:solidFill>
                            <a:schemeClr val="tx1"/>
                          </a:solidFill>
                          <a:effectLst/>
                          <a:latin typeface="+mn-lt"/>
                          <a:ea typeface="+mn-ea"/>
                          <a:cs typeface="+mn-cs"/>
                        </a:rPr>
                        <a:t>To operate experiment after watching teachers’ demonstration </a:t>
                      </a:r>
                    </a:p>
                  </a:txBody>
                  <a:tcPr marL="68161" marR="68161" marT="0" marB="0" anchor="ctr"/>
                </a:tc>
                <a:extLst>
                  <a:ext uri="{0D108BD9-81ED-4DB2-BD59-A6C34878D82A}">
                    <a16:rowId xmlns:a16="http://schemas.microsoft.com/office/drawing/2014/main" val="2689135794"/>
                  </a:ext>
                </a:extLst>
              </a:tr>
              <a:tr h="865070">
                <a:tc>
                  <a:txBody>
                    <a:bodyPr/>
                    <a:lstStyle/>
                    <a:p>
                      <a:pPr marL="0" marR="0" algn="ctr" defTabSz="914400" rtl="0" eaLnBrk="1" latinLnBrk="0" hangingPunct="1">
                        <a:lnSpc>
                          <a:spcPct val="107000"/>
                        </a:lnSpc>
                        <a:spcBef>
                          <a:spcPts val="0"/>
                        </a:spcBef>
                        <a:spcAft>
                          <a:spcPts val="0"/>
                        </a:spcAft>
                      </a:pPr>
                      <a:r>
                        <a:rPr lang="en-US" sz="2000" kern="100">
                          <a:solidFill>
                            <a:schemeClr val="tx1"/>
                          </a:solidFill>
                          <a:effectLst/>
                          <a:latin typeface="+mn-lt"/>
                          <a:ea typeface="+mn-ea"/>
                          <a:cs typeface="+mn-cs"/>
                        </a:rPr>
                        <a:t>Educational effect</a:t>
                      </a:r>
                    </a:p>
                  </a:txBody>
                  <a:tcPr marL="68161" marR="68161" marT="0" marB="0" anchor="ctr"/>
                </a:tc>
                <a:tc>
                  <a:txBody>
                    <a:bodyPr/>
                    <a:lstStyle/>
                    <a:p>
                      <a:pPr marL="0" marR="0" algn="ctr" defTabSz="914400" rtl="0" eaLnBrk="1" latinLnBrk="0" hangingPunct="1">
                        <a:lnSpc>
                          <a:spcPct val="107000"/>
                        </a:lnSpc>
                        <a:spcBef>
                          <a:spcPts val="0"/>
                        </a:spcBef>
                        <a:spcAft>
                          <a:spcPts val="0"/>
                        </a:spcAft>
                      </a:pPr>
                      <a:r>
                        <a:rPr lang="en-US" sz="2000" kern="100">
                          <a:solidFill>
                            <a:schemeClr val="tx1"/>
                          </a:solidFill>
                          <a:effectLst/>
                          <a:latin typeface="+mn-lt"/>
                          <a:ea typeface="+mn-ea"/>
                          <a:cs typeface="+mn-cs"/>
                        </a:rPr>
                        <a:t>Questionnaire</a:t>
                      </a:r>
                    </a:p>
                  </a:txBody>
                  <a:tcPr marL="68161" marR="68161" marT="0" marB="0" anchor="ctr"/>
                </a:tc>
                <a:tc>
                  <a:txBody>
                    <a:bodyPr/>
                    <a:lstStyle/>
                    <a:p>
                      <a:pPr marL="0" marR="0" algn="ctr" defTabSz="914400" rtl="0" eaLnBrk="1" latinLnBrk="0" hangingPunct="1">
                        <a:lnSpc>
                          <a:spcPct val="107000"/>
                        </a:lnSpc>
                        <a:spcBef>
                          <a:spcPts val="0"/>
                        </a:spcBef>
                        <a:spcAft>
                          <a:spcPts val="0"/>
                        </a:spcAft>
                      </a:pPr>
                      <a:r>
                        <a:rPr lang="en-US" sz="2000" kern="100" dirty="0">
                          <a:solidFill>
                            <a:schemeClr val="tx1"/>
                          </a:solidFill>
                          <a:effectLst/>
                          <a:latin typeface="+mn-lt"/>
                          <a:ea typeface="+mn-ea"/>
                          <a:cs typeface="+mn-cs"/>
                        </a:rPr>
                        <a:t>To repeatedly exercise the flow and observe phenomena</a:t>
                      </a:r>
                    </a:p>
                  </a:txBody>
                  <a:tcPr marL="68161" marR="68161" marT="0" marB="0" anchor="ctr"/>
                </a:tc>
                <a:tc>
                  <a:txBody>
                    <a:bodyPr/>
                    <a:lstStyle/>
                    <a:p>
                      <a:pPr marL="0" marR="0" algn="ctr" defTabSz="914400" rtl="0" eaLnBrk="1" latinLnBrk="0" hangingPunct="1">
                        <a:lnSpc>
                          <a:spcPct val="107000"/>
                        </a:lnSpc>
                        <a:spcBef>
                          <a:spcPts val="0"/>
                        </a:spcBef>
                        <a:spcAft>
                          <a:spcPts val="0"/>
                        </a:spcAft>
                      </a:pPr>
                      <a:r>
                        <a:rPr lang="en-US" sz="2000" kern="100" dirty="0">
                          <a:solidFill>
                            <a:schemeClr val="tx1"/>
                          </a:solidFill>
                          <a:effectLst/>
                          <a:latin typeface="+mn-lt"/>
                          <a:ea typeface="+mn-ea"/>
                          <a:cs typeface="+mn-cs"/>
                        </a:rPr>
                        <a:t>To repeatedly exercise flow, observe phenomena and deepen impression</a:t>
                      </a:r>
                    </a:p>
                  </a:txBody>
                  <a:tcPr marL="68161" marR="68161" marT="0" marB="0" anchor="ctr"/>
                </a:tc>
                <a:tc>
                  <a:txBody>
                    <a:bodyPr/>
                    <a:lstStyle/>
                    <a:p>
                      <a:pPr marL="0" marR="0" algn="ctr">
                        <a:lnSpc>
                          <a:spcPct val="107000"/>
                        </a:lnSpc>
                        <a:spcBef>
                          <a:spcPts val="0"/>
                        </a:spcBef>
                        <a:spcAft>
                          <a:spcPts val="0"/>
                        </a:spcAft>
                      </a:pPr>
                      <a:r>
                        <a:rPr lang="en-US" sz="2000" kern="100" dirty="0">
                          <a:solidFill>
                            <a:schemeClr val="tx1"/>
                          </a:solidFill>
                          <a:effectLst/>
                          <a:latin typeface="+mn-lt"/>
                          <a:ea typeface="+mn-ea"/>
                          <a:cs typeface="+mn-cs"/>
                        </a:rPr>
                        <a:t>Unimpressive</a:t>
                      </a:r>
                    </a:p>
                  </a:txBody>
                  <a:tcPr marL="68580" marR="68580" marT="0" marB="0" anchor="ctr"/>
                </a:tc>
                <a:extLst>
                  <a:ext uri="{0D108BD9-81ED-4DB2-BD59-A6C34878D82A}">
                    <a16:rowId xmlns:a16="http://schemas.microsoft.com/office/drawing/2014/main" val="239085821"/>
                  </a:ext>
                </a:extLst>
              </a:tr>
              <a:tr h="865070">
                <a:tc>
                  <a:txBody>
                    <a:bodyPr/>
                    <a:lstStyle/>
                    <a:p>
                      <a:pPr marL="0" marR="0" algn="ctr" defTabSz="914400" rtl="0" eaLnBrk="1" latinLnBrk="0" hangingPunct="1">
                        <a:lnSpc>
                          <a:spcPct val="107000"/>
                        </a:lnSpc>
                        <a:spcBef>
                          <a:spcPts val="0"/>
                        </a:spcBef>
                        <a:spcAft>
                          <a:spcPts val="0"/>
                        </a:spcAft>
                      </a:pPr>
                      <a:r>
                        <a:rPr lang="en-US" sz="2000" kern="100" dirty="0">
                          <a:solidFill>
                            <a:schemeClr val="tx1"/>
                          </a:solidFill>
                          <a:effectLst/>
                          <a:latin typeface="+mn-lt"/>
                          <a:ea typeface="+mn-ea"/>
                          <a:cs typeface="+mn-cs"/>
                        </a:rPr>
                        <a:t>Interaction &amp; Sense of Control</a:t>
                      </a:r>
                    </a:p>
                  </a:txBody>
                  <a:tcPr marL="68161" marR="68161" marT="0" marB="0" anchor="ctr"/>
                </a:tc>
                <a:tc>
                  <a:txBody>
                    <a:bodyPr/>
                    <a:lstStyle/>
                    <a:p>
                      <a:pPr marL="0" marR="0" algn="ctr" defTabSz="914400" rtl="0" eaLnBrk="1" latinLnBrk="0" hangingPunct="1">
                        <a:lnSpc>
                          <a:spcPct val="107000"/>
                        </a:lnSpc>
                        <a:spcBef>
                          <a:spcPts val="0"/>
                        </a:spcBef>
                        <a:spcAft>
                          <a:spcPts val="0"/>
                        </a:spcAft>
                      </a:pPr>
                      <a:r>
                        <a:rPr lang="en-US" sz="2000" kern="100">
                          <a:solidFill>
                            <a:schemeClr val="tx1"/>
                          </a:solidFill>
                          <a:effectLst/>
                          <a:latin typeface="+mn-lt"/>
                          <a:ea typeface="+mn-ea"/>
                          <a:cs typeface="+mn-cs"/>
                        </a:rPr>
                        <a:t>Interview</a:t>
                      </a:r>
                    </a:p>
                  </a:txBody>
                  <a:tcPr marL="68161" marR="68161" marT="0" marB="0" anchor="ctr"/>
                </a:tc>
                <a:tc>
                  <a:txBody>
                    <a:bodyPr/>
                    <a:lstStyle/>
                    <a:p>
                      <a:pPr marL="0" marR="0" algn="ctr" defTabSz="914400" rtl="0" eaLnBrk="1" latinLnBrk="0" hangingPunct="1">
                        <a:lnSpc>
                          <a:spcPct val="107000"/>
                        </a:lnSpc>
                        <a:spcBef>
                          <a:spcPts val="0"/>
                        </a:spcBef>
                        <a:spcAft>
                          <a:spcPts val="0"/>
                        </a:spcAft>
                      </a:pPr>
                      <a:r>
                        <a:rPr lang="en-US" sz="2000" kern="100" dirty="0">
                          <a:solidFill>
                            <a:schemeClr val="tx1"/>
                          </a:solidFill>
                          <a:effectLst/>
                          <a:latin typeface="+mn-lt"/>
                          <a:ea typeface="+mn-ea"/>
                          <a:cs typeface="+mn-cs"/>
                        </a:rPr>
                        <a:t>Poor precision and control sense</a:t>
                      </a:r>
                    </a:p>
                  </a:txBody>
                  <a:tcPr marL="68161" marR="68161" marT="0" marB="0" anchor="ctr"/>
                </a:tc>
                <a:tc>
                  <a:txBody>
                    <a:bodyPr/>
                    <a:lstStyle/>
                    <a:p>
                      <a:pPr marL="0" marR="0" algn="ctr" defTabSz="914400" rtl="0" eaLnBrk="1" latinLnBrk="0" hangingPunct="1">
                        <a:lnSpc>
                          <a:spcPct val="107000"/>
                        </a:lnSpc>
                        <a:spcBef>
                          <a:spcPts val="0"/>
                        </a:spcBef>
                        <a:spcAft>
                          <a:spcPts val="0"/>
                        </a:spcAft>
                      </a:pPr>
                      <a:r>
                        <a:rPr lang="en-US" sz="2000" kern="100" dirty="0">
                          <a:solidFill>
                            <a:schemeClr val="tx1"/>
                          </a:solidFill>
                          <a:effectLst/>
                          <a:latin typeface="+mn-lt"/>
                          <a:ea typeface="+mn-ea"/>
                          <a:cs typeface="+mn-cs"/>
                        </a:rPr>
                        <a:t>good interactive precision and interactive control; dizziness after long-term wearing</a:t>
                      </a:r>
                    </a:p>
                  </a:txBody>
                  <a:tcPr marL="68161" marR="68161" marT="0" marB="0" anchor="ctr"/>
                </a:tc>
                <a:tc>
                  <a:txBody>
                    <a:bodyPr/>
                    <a:lstStyle/>
                    <a:p>
                      <a:pPr marL="0" marR="0" algn="ctr" defTabSz="914400" rtl="0" eaLnBrk="1" latinLnBrk="0" hangingPunct="1">
                        <a:lnSpc>
                          <a:spcPct val="107000"/>
                        </a:lnSpc>
                        <a:spcBef>
                          <a:spcPts val="0"/>
                        </a:spcBef>
                        <a:spcAft>
                          <a:spcPts val="0"/>
                        </a:spcAft>
                      </a:pPr>
                      <a:r>
                        <a:rPr lang="en-US" sz="2000" kern="100" dirty="0">
                          <a:solidFill>
                            <a:schemeClr val="tx1"/>
                          </a:solidFill>
                          <a:effectLst/>
                          <a:latin typeface="+mn-lt"/>
                          <a:ea typeface="+mn-ea"/>
                          <a:cs typeface="+mn-cs"/>
                        </a:rPr>
                        <a:t>None</a:t>
                      </a:r>
                    </a:p>
                  </a:txBody>
                  <a:tcPr marL="68161" marR="68161" marT="0" marB="0" anchor="ctr"/>
                </a:tc>
                <a:extLst>
                  <a:ext uri="{0D108BD9-81ED-4DB2-BD59-A6C34878D82A}">
                    <a16:rowId xmlns:a16="http://schemas.microsoft.com/office/drawing/2014/main" val="2625919599"/>
                  </a:ext>
                </a:extLst>
              </a:tr>
              <a:tr h="387454">
                <a:tc>
                  <a:txBody>
                    <a:bodyPr/>
                    <a:lstStyle/>
                    <a:p>
                      <a:pPr marL="0" marR="0" algn="ctr" defTabSz="914400" rtl="0" eaLnBrk="1" latinLnBrk="0" hangingPunct="1">
                        <a:lnSpc>
                          <a:spcPct val="107000"/>
                        </a:lnSpc>
                        <a:spcBef>
                          <a:spcPts val="0"/>
                        </a:spcBef>
                        <a:spcAft>
                          <a:spcPts val="0"/>
                        </a:spcAft>
                      </a:pPr>
                      <a:r>
                        <a:rPr lang="en-US" sz="2000" kern="100" dirty="0">
                          <a:solidFill>
                            <a:schemeClr val="tx1"/>
                          </a:solidFill>
                          <a:effectLst/>
                          <a:latin typeface="+mn-lt"/>
                          <a:ea typeface="+mn-ea"/>
                          <a:cs typeface="+mn-cs"/>
                        </a:rPr>
                        <a:t>Degree of Difficulty</a:t>
                      </a:r>
                    </a:p>
                  </a:txBody>
                  <a:tcPr marL="68161" marR="68161" marT="0" marB="0" anchor="ctr"/>
                </a:tc>
                <a:tc>
                  <a:txBody>
                    <a:bodyPr/>
                    <a:lstStyle/>
                    <a:p>
                      <a:pPr marL="0" marR="0" algn="ctr" defTabSz="914400" rtl="0" eaLnBrk="1" latinLnBrk="0" hangingPunct="1">
                        <a:lnSpc>
                          <a:spcPct val="107000"/>
                        </a:lnSpc>
                        <a:spcBef>
                          <a:spcPts val="0"/>
                        </a:spcBef>
                        <a:spcAft>
                          <a:spcPts val="0"/>
                        </a:spcAft>
                      </a:pPr>
                      <a:r>
                        <a:rPr lang="en-US" sz="2000" kern="100">
                          <a:solidFill>
                            <a:schemeClr val="tx1"/>
                          </a:solidFill>
                          <a:effectLst/>
                          <a:latin typeface="+mn-lt"/>
                          <a:ea typeface="+mn-ea"/>
                          <a:cs typeface="+mn-cs"/>
                        </a:rPr>
                        <a:t>Questionnaire</a:t>
                      </a:r>
                    </a:p>
                  </a:txBody>
                  <a:tcPr marL="68161" marR="68161" marT="0" marB="0" anchor="ctr"/>
                </a:tc>
                <a:tc>
                  <a:txBody>
                    <a:bodyPr/>
                    <a:lstStyle/>
                    <a:p>
                      <a:pPr marL="0" marR="0" algn="ctr" defTabSz="914400" rtl="0" eaLnBrk="1" latinLnBrk="0" hangingPunct="1">
                        <a:lnSpc>
                          <a:spcPct val="107000"/>
                        </a:lnSpc>
                        <a:spcBef>
                          <a:spcPts val="0"/>
                        </a:spcBef>
                        <a:spcAft>
                          <a:spcPts val="0"/>
                        </a:spcAft>
                      </a:pPr>
                      <a:r>
                        <a:rPr lang="en-US" sz="2000" kern="100" dirty="0">
                          <a:solidFill>
                            <a:schemeClr val="tx1"/>
                          </a:solidFill>
                          <a:effectLst/>
                          <a:latin typeface="+mn-lt"/>
                          <a:ea typeface="+mn-ea"/>
                          <a:cs typeface="+mn-cs"/>
                        </a:rPr>
                        <a:t>Difficult</a:t>
                      </a:r>
                    </a:p>
                  </a:txBody>
                  <a:tcPr marL="68161" marR="68161" marT="0" marB="0" anchor="ctr"/>
                </a:tc>
                <a:tc>
                  <a:txBody>
                    <a:bodyPr/>
                    <a:lstStyle/>
                    <a:p>
                      <a:pPr marL="0" marR="0" algn="ctr" defTabSz="914400" rtl="0" eaLnBrk="1" latinLnBrk="0" hangingPunct="1">
                        <a:lnSpc>
                          <a:spcPct val="107000"/>
                        </a:lnSpc>
                        <a:spcBef>
                          <a:spcPts val="0"/>
                        </a:spcBef>
                        <a:spcAft>
                          <a:spcPts val="0"/>
                        </a:spcAft>
                      </a:pPr>
                      <a:r>
                        <a:rPr lang="en-US" sz="2000" kern="100" dirty="0">
                          <a:solidFill>
                            <a:schemeClr val="tx1"/>
                          </a:solidFill>
                          <a:effectLst/>
                          <a:latin typeface="+mn-lt"/>
                          <a:ea typeface="+mn-ea"/>
                          <a:cs typeface="+mn-cs"/>
                        </a:rPr>
                        <a:t>Relatively difficult</a:t>
                      </a:r>
                    </a:p>
                  </a:txBody>
                  <a:tcPr marL="68161" marR="68161" marT="0" marB="0" anchor="ctr"/>
                </a:tc>
                <a:tc>
                  <a:txBody>
                    <a:bodyPr/>
                    <a:lstStyle/>
                    <a:p>
                      <a:pPr marL="0" marR="0" algn="ctr" defTabSz="914400" rtl="0" eaLnBrk="1" latinLnBrk="0" hangingPunct="1">
                        <a:lnSpc>
                          <a:spcPct val="107000"/>
                        </a:lnSpc>
                        <a:spcBef>
                          <a:spcPts val="0"/>
                        </a:spcBef>
                        <a:spcAft>
                          <a:spcPts val="0"/>
                        </a:spcAft>
                      </a:pPr>
                      <a:r>
                        <a:rPr lang="en-US" sz="2000" kern="100" dirty="0">
                          <a:solidFill>
                            <a:schemeClr val="tx1"/>
                          </a:solidFill>
                          <a:effectLst/>
                          <a:latin typeface="+mn-lt"/>
                          <a:ea typeface="+mn-ea"/>
                          <a:cs typeface="+mn-cs"/>
                        </a:rPr>
                        <a:t>Simple</a:t>
                      </a:r>
                    </a:p>
                  </a:txBody>
                  <a:tcPr marL="68161" marR="68161" marT="0" marB="0" anchor="ctr"/>
                </a:tc>
                <a:extLst>
                  <a:ext uri="{0D108BD9-81ED-4DB2-BD59-A6C34878D82A}">
                    <a16:rowId xmlns:a16="http://schemas.microsoft.com/office/drawing/2014/main" val="2908056254"/>
                  </a:ext>
                </a:extLst>
              </a:tr>
            </a:tbl>
          </a:graphicData>
        </a:graphic>
      </p:graphicFrame>
      <p:sp>
        <p:nvSpPr>
          <p:cNvPr id="5" name="矩形 4">
            <a:extLst>
              <a:ext uri="{FF2B5EF4-FFF2-40B4-BE49-F238E27FC236}">
                <a16:creationId xmlns:a16="http://schemas.microsoft.com/office/drawing/2014/main" id="{0D670ED7-EB77-4332-809C-6F4C4683A6C8}"/>
              </a:ext>
            </a:extLst>
          </p:cNvPr>
          <p:cNvSpPr/>
          <p:nvPr/>
        </p:nvSpPr>
        <p:spPr>
          <a:xfrm>
            <a:off x="682752" y="379214"/>
            <a:ext cx="2144177" cy="369332"/>
          </a:xfrm>
          <a:prstGeom prst="rect">
            <a:avLst/>
          </a:prstGeom>
        </p:spPr>
        <p:txBody>
          <a:bodyPr wrap="none">
            <a:spAutoFit/>
          </a:bodyPr>
          <a:lstStyle/>
          <a:p>
            <a:r>
              <a:rPr lang="en-US" dirty="0"/>
              <a:t>Experimental Results</a:t>
            </a:r>
          </a:p>
        </p:txBody>
      </p:sp>
    </p:spTree>
    <p:extLst>
      <p:ext uri="{BB962C8B-B14F-4D97-AF65-F5344CB8AC3E}">
        <p14:creationId xmlns:p14="http://schemas.microsoft.com/office/powerpoint/2010/main" val="15338392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B2776456-C7DA-46F3-9CA2-C806F38B46CF}"/>
              </a:ext>
            </a:extLst>
          </p:cNvPr>
          <p:cNvSpPr>
            <a:spLocks noGrp="1"/>
          </p:cNvSpPr>
          <p:nvPr>
            <p:ph type="title"/>
          </p:nvPr>
        </p:nvSpPr>
        <p:spPr/>
        <p:txBody>
          <a:bodyPr/>
          <a:lstStyle/>
          <a:p>
            <a:r>
              <a:rPr lang="x-none" b="1" dirty="0"/>
              <a:t>Conclusions </a:t>
            </a:r>
            <a:endParaRPr lang="en-US" dirty="0"/>
          </a:p>
        </p:txBody>
      </p:sp>
      <p:sp>
        <p:nvSpPr>
          <p:cNvPr id="5" name="内容占位符 4">
            <a:extLst>
              <a:ext uri="{FF2B5EF4-FFF2-40B4-BE49-F238E27FC236}">
                <a16:creationId xmlns:a16="http://schemas.microsoft.com/office/drawing/2014/main" id="{BEA102AB-AD12-4C25-8A84-827A69B15F58}"/>
              </a:ext>
            </a:extLst>
          </p:cNvPr>
          <p:cNvSpPr>
            <a:spLocks noGrp="1"/>
          </p:cNvSpPr>
          <p:nvPr>
            <p:ph idx="1"/>
          </p:nvPr>
        </p:nvSpPr>
        <p:spPr>
          <a:xfrm>
            <a:off x="677334" y="1930401"/>
            <a:ext cx="10295466" cy="4110962"/>
          </a:xfrm>
        </p:spPr>
        <p:txBody>
          <a:bodyPr/>
          <a:lstStyle/>
          <a:p>
            <a:pPr algn="just"/>
            <a:r>
              <a:rPr lang="en-US" sz="2400" dirty="0"/>
              <a:t>There are 3 educational application cases of virtual reality technology in the foregoing chapters. In view of disciplines including design basis, education, geology and preschool education, and the result of evaluation, if the virtual reality technology is applied in the school education, the previous investment of infrastructure may be </a:t>
            </a:r>
            <a:r>
              <a:rPr lang="en-US" sz="2400" dirty="0" err="1"/>
              <a:t>huge.However</a:t>
            </a:r>
            <a:r>
              <a:rPr lang="en-US" sz="2400" dirty="0"/>
              <a:t>, students can have better study experience and ideal educational outcomes can basically be achieved</a:t>
            </a:r>
          </a:p>
          <a:p>
            <a:endParaRPr lang="en-US" dirty="0"/>
          </a:p>
        </p:txBody>
      </p:sp>
    </p:spTree>
    <p:extLst>
      <p:ext uri="{BB962C8B-B14F-4D97-AF65-F5344CB8AC3E}">
        <p14:creationId xmlns:p14="http://schemas.microsoft.com/office/powerpoint/2010/main" val="284043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3A1BFA-66F6-448C-A1C8-1F7CAC32B9E3}"/>
              </a:ext>
            </a:extLst>
          </p:cNvPr>
          <p:cNvSpPr>
            <a:spLocks noGrp="1"/>
          </p:cNvSpPr>
          <p:nvPr>
            <p:ph type="title"/>
          </p:nvPr>
        </p:nvSpPr>
        <p:spPr/>
        <p:txBody>
          <a:bodyPr/>
          <a:lstStyle/>
          <a:p>
            <a:r>
              <a:rPr lang="en-US" dirty="0"/>
              <a:t>Concepts</a:t>
            </a:r>
          </a:p>
        </p:txBody>
      </p:sp>
      <p:sp>
        <p:nvSpPr>
          <p:cNvPr id="3" name="内容占位符 2">
            <a:extLst>
              <a:ext uri="{FF2B5EF4-FFF2-40B4-BE49-F238E27FC236}">
                <a16:creationId xmlns:a16="http://schemas.microsoft.com/office/drawing/2014/main" id="{5E55BE86-8919-40BD-8FCA-7091CCF7C7E2}"/>
              </a:ext>
            </a:extLst>
          </p:cNvPr>
          <p:cNvSpPr>
            <a:spLocks noGrp="1"/>
          </p:cNvSpPr>
          <p:nvPr>
            <p:ph idx="1"/>
          </p:nvPr>
        </p:nvSpPr>
        <p:spPr>
          <a:xfrm>
            <a:off x="677334" y="1706881"/>
            <a:ext cx="8966538" cy="4334482"/>
          </a:xfrm>
        </p:spPr>
        <p:txBody>
          <a:bodyPr>
            <a:normAutofit/>
          </a:bodyPr>
          <a:lstStyle/>
          <a:p>
            <a:r>
              <a:rPr lang="en-US" sz="2600" b="1" dirty="0"/>
              <a:t>Virtual Reality </a:t>
            </a:r>
            <a:r>
              <a:rPr lang="en-US" sz="2600" dirty="0"/>
              <a:t>- Virtual Reality mainly refers to the three-dimensional VR based on head-mounted equipment</a:t>
            </a:r>
          </a:p>
          <a:p>
            <a:pPr lvl="1"/>
            <a:r>
              <a:rPr lang="en-US" sz="1700" dirty="0"/>
              <a:t>VR HMD + PC</a:t>
            </a:r>
          </a:p>
          <a:p>
            <a:pPr lvl="1"/>
            <a:r>
              <a:rPr lang="en-US" sz="1700" dirty="0"/>
              <a:t>VR HMD + Mobile</a:t>
            </a:r>
          </a:p>
          <a:p>
            <a:pPr lvl="1"/>
            <a:r>
              <a:rPr lang="en-US" sz="1700" dirty="0"/>
              <a:t>VR all in one </a:t>
            </a:r>
          </a:p>
          <a:p>
            <a:r>
              <a:rPr lang="en-US" sz="2600" b="1" dirty="0"/>
              <a:t>Augmented Reality </a:t>
            </a:r>
            <a:r>
              <a:rPr lang="en-US" sz="2600" dirty="0"/>
              <a:t>- Augmented Reality overlays digital imagery onto the real world</a:t>
            </a:r>
          </a:p>
          <a:p>
            <a:pPr lvl="1"/>
            <a:r>
              <a:rPr lang="en-US" sz="1700" dirty="0"/>
              <a:t>Vision based AR</a:t>
            </a:r>
          </a:p>
          <a:p>
            <a:pPr lvl="2"/>
            <a:r>
              <a:rPr lang="en-US" sz="1700" dirty="0"/>
              <a:t>Marker-Based AR </a:t>
            </a:r>
          </a:p>
          <a:p>
            <a:pPr lvl="2"/>
            <a:r>
              <a:rPr lang="en-US" sz="1700" dirty="0"/>
              <a:t>Marker-Less AR </a:t>
            </a:r>
          </a:p>
          <a:p>
            <a:pPr lvl="2"/>
            <a:r>
              <a:rPr lang="en-US" sz="1700" dirty="0"/>
              <a:t>AR Kit and AR Core</a:t>
            </a:r>
          </a:p>
          <a:p>
            <a:pPr lvl="1"/>
            <a:r>
              <a:rPr lang="en-US" sz="1700" dirty="0"/>
              <a:t>LBS based AR</a:t>
            </a:r>
          </a:p>
        </p:txBody>
      </p:sp>
    </p:spTree>
    <p:extLst>
      <p:ext uri="{BB962C8B-B14F-4D97-AF65-F5344CB8AC3E}">
        <p14:creationId xmlns:p14="http://schemas.microsoft.com/office/powerpoint/2010/main" val="24773216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B53947E-968D-41DF-BEDE-94BC5A5F2D28}"/>
              </a:ext>
            </a:extLst>
          </p:cNvPr>
          <p:cNvSpPr>
            <a:spLocks noGrp="1"/>
          </p:cNvSpPr>
          <p:nvPr>
            <p:ph idx="1"/>
          </p:nvPr>
        </p:nvSpPr>
        <p:spPr>
          <a:xfrm>
            <a:off x="677334" y="487680"/>
            <a:ext cx="10917258" cy="5553683"/>
          </a:xfrm>
        </p:spPr>
        <p:txBody>
          <a:bodyPr>
            <a:noAutofit/>
          </a:bodyPr>
          <a:lstStyle/>
          <a:p>
            <a:pPr algn="just"/>
            <a:r>
              <a:rPr lang="en-US" sz="2400" dirty="0"/>
              <a:t>The virtual reality hardware devices, such as OCULUS HMD, still have technical problems and there is no breakthrough. For example, vertigo can be easily caused by long term use and the hardware device of gesture recognition </a:t>
            </a:r>
            <a:r>
              <a:rPr lang="en-US" sz="2400" dirty="0" err="1"/>
              <a:t>Leapmotion</a:t>
            </a:r>
            <a:r>
              <a:rPr lang="en-US" sz="2400" dirty="0"/>
              <a:t>, which can interact more naturally, needs to be improved and elevated in terms of accuracy and sensibility, so as to provide sustained and lasting sense of immersion for students. Besides, according to evaluation results, we can see that, compared with virtual reality devices such as OCULUS HMD, there is no need to wear heavy headgear to enhance real environment. We do not need to place special locators or define specific activity range to capture the location of users. All we need is a tablet or a mobile phone with a camera, so that we can integrate and interact in the real environment with virtual objects</a:t>
            </a:r>
          </a:p>
          <a:p>
            <a:pPr algn="just"/>
            <a:r>
              <a:rPr lang="en-US" sz="2400" dirty="0"/>
              <a:t>As a result, the learning environment with relatively low requirement for hardware is more easily realized at school. Although it can be realized technically, the way of its combination with specific educational content needs to be designed with more efforts and time</a:t>
            </a:r>
          </a:p>
        </p:txBody>
      </p:sp>
    </p:spTree>
    <p:extLst>
      <p:ext uri="{BB962C8B-B14F-4D97-AF65-F5344CB8AC3E}">
        <p14:creationId xmlns:p14="http://schemas.microsoft.com/office/powerpoint/2010/main" val="236432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1D307B53-2441-4F3A-9B4B-B1D04C235F39}"/>
              </a:ext>
            </a:extLst>
          </p:cNvPr>
          <p:cNvPicPr>
            <a:picLocks noGrp="1"/>
          </p:cNvPicPr>
          <p:nvPr>
            <p:ph idx="1"/>
          </p:nvPr>
        </p:nvPicPr>
        <p:blipFill>
          <a:blip r:embed="rId3"/>
          <a:stretch>
            <a:fillRect/>
          </a:stretch>
        </p:blipFill>
        <p:spPr>
          <a:xfrm>
            <a:off x="838200" y="2315322"/>
            <a:ext cx="10515600" cy="3371944"/>
          </a:xfrm>
          <a:prstGeom prst="rect">
            <a:avLst/>
          </a:prstGeom>
        </p:spPr>
      </p:pic>
      <p:sp>
        <p:nvSpPr>
          <p:cNvPr id="5" name="内容占位符 2">
            <a:extLst>
              <a:ext uri="{FF2B5EF4-FFF2-40B4-BE49-F238E27FC236}">
                <a16:creationId xmlns:a16="http://schemas.microsoft.com/office/drawing/2014/main" id="{43E7B8CF-6131-492D-957E-F1F53425B49B}"/>
              </a:ext>
            </a:extLst>
          </p:cNvPr>
          <p:cNvSpPr txBox="1">
            <a:spLocks/>
          </p:cNvSpPr>
          <p:nvPr/>
        </p:nvSpPr>
        <p:spPr>
          <a:xfrm>
            <a:off x="838200" y="570016"/>
            <a:ext cx="8891016" cy="5606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Mixed Reality</a:t>
            </a:r>
          </a:p>
          <a:p>
            <a:pPr marL="0" indent="0" algn="just">
              <a:buNone/>
            </a:pPr>
            <a:r>
              <a:rPr lang="en-US" dirty="0"/>
              <a:t>	</a:t>
            </a:r>
            <a:r>
              <a:rPr lang="en-US" sz="2400" dirty="0"/>
              <a:t>Paul Milgram and Fumio </a:t>
            </a:r>
            <a:r>
              <a:rPr lang="en-US" sz="2400" dirty="0" err="1"/>
              <a:t>Kishino</a:t>
            </a:r>
            <a:r>
              <a:rPr lang="en-US" sz="2400" dirty="0"/>
              <a:t> propose the reality-virtual reality continuum which respectively takes the real environment and virtual environment as the two ends of the continuum and defines the middle part as the “mixed reality</a:t>
            </a:r>
          </a:p>
        </p:txBody>
      </p:sp>
    </p:spTree>
    <p:extLst>
      <p:ext uri="{BB962C8B-B14F-4D97-AF65-F5344CB8AC3E}">
        <p14:creationId xmlns:p14="http://schemas.microsoft.com/office/powerpoint/2010/main" val="703637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9CE5C7-6A8C-4099-9733-E3FE7D4465C1}"/>
              </a:ext>
            </a:extLst>
          </p:cNvPr>
          <p:cNvSpPr>
            <a:spLocks noGrp="1"/>
          </p:cNvSpPr>
          <p:nvPr>
            <p:ph type="title"/>
          </p:nvPr>
        </p:nvSpPr>
        <p:spPr/>
        <p:txBody>
          <a:bodyPr/>
          <a:lstStyle/>
          <a:p>
            <a:r>
              <a:rPr lang="en-US" b="1" dirty="0"/>
              <a:t>Distinguish of VR and AR</a:t>
            </a:r>
            <a:endParaRPr lang="en-US" dirty="0"/>
          </a:p>
        </p:txBody>
      </p:sp>
      <p:sp>
        <p:nvSpPr>
          <p:cNvPr id="3" name="内容占位符 2">
            <a:extLst>
              <a:ext uri="{FF2B5EF4-FFF2-40B4-BE49-F238E27FC236}">
                <a16:creationId xmlns:a16="http://schemas.microsoft.com/office/drawing/2014/main" id="{9B54399F-BE42-4040-BADE-EBB5FDC26AF9}"/>
              </a:ext>
            </a:extLst>
          </p:cNvPr>
          <p:cNvSpPr>
            <a:spLocks noGrp="1"/>
          </p:cNvSpPr>
          <p:nvPr>
            <p:ph idx="1"/>
          </p:nvPr>
        </p:nvSpPr>
        <p:spPr>
          <a:xfrm>
            <a:off x="812748" y="1897062"/>
            <a:ext cx="8596668" cy="4351338"/>
          </a:xfrm>
        </p:spPr>
        <p:txBody>
          <a:bodyPr>
            <a:normAutofit/>
          </a:bodyPr>
          <a:lstStyle/>
          <a:p>
            <a:pPr algn="just"/>
            <a:r>
              <a:rPr lang="en-US" sz="2400" dirty="0"/>
              <a:t>VR places users in the virtual world while AR places the virtual world before the eyes of users</a:t>
            </a:r>
          </a:p>
          <a:p>
            <a:pPr algn="just"/>
            <a:r>
              <a:rPr lang="en-US" sz="2400" dirty="0"/>
              <a:t>VR creates a totally virtual world and separates users from the real world as shown in the left figure. The core problem is graphic calculation and immersive sense </a:t>
            </a:r>
          </a:p>
          <a:p>
            <a:pPr algn="just"/>
            <a:r>
              <a:rPr lang="en-US" sz="2400" dirty="0"/>
              <a:t>AR technology supplements virtual objects to the top layer of graph in the real world to augment and expand the information in the real world as shown in the figure. The core problem is graphic identification and trajectory</a:t>
            </a:r>
          </a:p>
        </p:txBody>
      </p:sp>
    </p:spTree>
    <p:extLst>
      <p:ext uri="{BB962C8B-B14F-4D97-AF65-F5344CB8AC3E}">
        <p14:creationId xmlns:p14="http://schemas.microsoft.com/office/powerpoint/2010/main" val="88216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https://pic2.zhimg.com/v2-890462cc037add7d2a945d58df8ca31d_r.jpg">
            <a:extLst>
              <a:ext uri="{FF2B5EF4-FFF2-40B4-BE49-F238E27FC236}">
                <a16:creationId xmlns:a16="http://schemas.microsoft.com/office/drawing/2014/main" id="{80876D49-A533-43C8-A00F-70652067A4C8}"/>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 r="33799"/>
          <a:stretch/>
        </p:blipFill>
        <p:spPr bwMode="auto">
          <a:xfrm>
            <a:off x="1296021" y="1160825"/>
            <a:ext cx="7677291" cy="4727911"/>
          </a:xfrm>
          <a:prstGeom prst="rect">
            <a:avLst/>
          </a:prstGeom>
          <a:noFill/>
          <a:ln w="317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3907193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2290</TotalTime>
  <Words>5702</Words>
  <Application>Microsoft Office PowerPoint</Application>
  <PresentationFormat>宽屏</PresentationFormat>
  <Paragraphs>399</Paragraphs>
  <Slides>60</Slides>
  <Notes>21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60</vt:i4>
      </vt:variant>
    </vt:vector>
  </HeadingPairs>
  <TitlesOfParts>
    <vt:vector size="71" baseType="lpstr">
      <vt:lpstr>等线</vt:lpstr>
      <vt:lpstr>等线 Light</vt:lpstr>
      <vt:lpstr>微软雅黑</vt:lpstr>
      <vt:lpstr>SimSun</vt:lpstr>
      <vt:lpstr>맑은 고딕</vt:lpstr>
      <vt:lpstr>Arial</vt:lpstr>
      <vt:lpstr>Calibri</vt:lpstr>
      <vt:lpstr>Calibri Light</vt:lpstr>
      <vt:lpstr>Times New Roman</vt:lpstr>
      <vt:lpstr>Wingdings 3</vt:lpstr>
      <vt:lpstr>Office 主题​​</vt:lpstr>
      <vt:lpstr>PowerPoint 演示文稿</vt:lpstr>
      <vt:lpstr>Development and Evaluation of Mixed Reality Educational Applications</vt:lpstr>
      <vt:lpstr>PowerPoint 演示文稿</vt:lpstr>
      <vt:lpstr>Introduction</vt:lpstr>
      <vt:lpstr>PowerPoint 演示文稿</vt:lpstr>
      <vt:lpstr>Concepts</vt:lpstr>
      <vt:lpstr>PowerPoint 演示文稿</vt:lpstr>
      <vt:lpstr>Distinguish of VR and AR</vt:lpstr>
      <vt:lpstr>PowerPoint 演示文稿</vt:lpstr>
      <vt:lpstr>Research papers </vt:lpstr>
      <vt:lpstr>Related Work</vt:lpstr>
      <vt:lpstr>Educational Applications types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Interaction Design</vt:lpstr>
      <vt:lpstr>Interaction Design for VR and AR </vt:lpstr>
      <vt:lpstr>PowerPoint 演示文稿</vt:lpstr>
      <vt:lpstr>VR Art Exhibition</vt:lpstr>
      <vt:lpstr>PowerPoint 演示文稿</vt:lpstr>
      <vt:lpstr>PowerPoint 演示文稿</vt:lpstr>
      <vt:lpstr>PowerPoint 演示文稿</vt:lpstr>
      <vt:lpstr>Conclusion</vt:lpstr>
      <vt:lpstr>AR 3D Coloring game </vt:lpstr>
      <vt:lpstr>Game Design </vt:lpstr>
      <vt:lpstr>PowerPoint 演示文稿</vt:lpstr>
      <vt:lpstr>Implementation</vt:lpstr>
      <vt:lpstr>Identification pictures and Vuforia configuration</vt:lpstr>
      <vt:lpstr>UV matching </vt:lpstr>
      <vt:lpstr>Texture coordinate calculation </vt:lpstr>
      <vt:lpstr>PowerPoint 演示文稿</vt:lpstr>
      <vt:lpstr>Conclusion</vt:lpstr>
      <vt:lpstr>MR Chemistry Lab</vt:lpstr>
      <vt:lpstr>Experiment 1 : Magnesium ribbon combustion</vt:lpstr>
      <vt:lpstr>PowerPoint 演示文稿</vt:lpstr>
      <vt:lpstr>Game Design</vt:lpstr>
      <vt:lpstr>Leap Motion  </vt:lpstr>
      <vt:lpstr>PowerPoint 演示文稿</vt:lpstr>
      <vt:lpstr>PowerPoint 演示文稿</vt:lpstr>
      <vt:lpstr>PowerPoint 演示文稿</vt:lpstr>
      <vt:lpstr>Evaluation</vt:lpstr>
      <vt:lpstr>PowerPoint 演示文稿</vt:lpstr>
      <vt:lpstr>Educational Game Evaluation Gauges</vt:lpstr>
      <vt:lpstr>PowerPoint 演示文稿</vt:lpstr>
      <vt:lpstr>PowerPoint 演示文稿</vt:lpstr>
      <vt:lpstr>Gauge Dimension Design of Evaluation System in the Research</vt:lpstr>
      <vt:lpstr>Education Purposes and Target Objects of Each Game in the Application</vt:lpstr>
      <vt:lpstr>Evaluations for the 3 cases</vt:lpstr>
      <vt:lpstr>VR Art Exhibition Evaluation </vt:lpstr>
      <vt:lpstr>PowerPoint 演示文稿</vt:lpstr>
      <vt:lpstr>AR 3D Coloring Game Evaluation</vt:lpstr>
      <vt:lpstr>PowerPoint 演示文稿</vt:lpstr>
      <vt:lpstr>MR Chemistry Lab Evaluation </vt:lpstr>
      <vt:lpstr>PowerPoint 演示文稿</vt:lpstr>
      <vt:lpstr>Conclusions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and Evaluation of Mixed Reality Educational Applications</dc:title>
  <dc:creator>duan xiaoyun</dc:creator>
  <cp:lastModifiedBy>duan xiaoyun</cp:lastModifiedBy>
  <cp:revision>140</cp:revision>
  <dcterms:created xsi:type="dcterms:W3CDTF">2018-05-18T13:27:47Z</dcterms:created>
  <dcterms:modified xsi:type="dcterms:W3CDTF">2018-05-26T14:40:01Z</dcterms:modified>
</cp:coreProperties>
</file>